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17" r:id="rId2"/>
    <p:sldMasterId id="2147483705" r:id="rId3"/>
  </p:sldMasterIdLst>
  <p:notesMasterIdLst>
    <p:notesMasterId r:id="rId29"/>
  </p:notesMasterIdLst>
  <p:handoutMasterIdLst>
    <p:handoutMasterId r:id="rId30"/>
  </p:handoutMasterIdLst>
  <p:sldIdLst>
    <p:sldId id="260" r:id="rId4"/>
    <p:sldId id="460" r:id="rId5"/>
    <p:sldId id="464" r:id="rId6"/>
    <p:sldId id="466" r:id="rId7"/>
    <p:sldId id="478" r:id="rId8"/>
    <p:sldId id="469" r:id="rId9"/>
    <p:sldId id="470" r:id="rId10"/>
    <p:sldId id="463" r:id="rId11"/>
    <p:sldId id="472" r:id="rId12"/>
    <p:sldId id="481" r:id="rId13"/>
    <p:sldId id="473" r:id="rId14"/>
    <p:sldId id="482" r:id="rId15"/>
    <p:sldId id="483" r:id="rId16"/>
    <p:sldId id="484" r:id="rId17"/>
    <p:sldId id="485" r:id="rId18"/>
    <p:sldId id="489" r:id="rId19"/>
    <p:sldId id="486" r:id="rId20"/>
    <p:sldId id="490" r:id="rId21"/>
    <p:sldId id="477" r:id="rId22"/>
    <p:sldId id="487" r:id="rId23"/>
    <p:sldId id="491" r:id="rId24"/>
    <p:sldId id="493" r:id="rId25"/>
    <p:sldId id="494" r:id="rId26"/>
    <p:sldId id="488" r:id="rId27"/>
    <p:sldId id="459" r:id="rId28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Qi" initials="HQ" lastIdx="1" clrIdx="0">
    <p:extLst>
      <p:ext uri="{19B8F6BF-5375-455C-9EA6-DF929625EA0E}">
        <p15:presenceInfo xmlns:p15="http://schemas.microsoft.com/office/powerpoint/2012/main" userId="e2f9858490bab1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CCFF"/>
    <a:srgbClr val="009682"/>
    <a:srgbClr val="CCFF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807" autoAdjust="0"/>
  </p:normalViewPr>
  <p:slideViewPr>
    <p:cSldViewPr snapToGrid="0">
      <p:cViewPr varScale="1">
        <p:scale>
          <a:sx n="98" d="100"/>
          <a:sy n="98" d="100"/>
        </p:scale>
        <p:origin x="256" y="48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B6F084-11A7-4B16-9A67-B437F97B73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F85F0-3BE7-4003-AFAF-3B243F4649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B1D72-8A59-443F-AC30-DE692449349A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AA1D1-D310-4360-92EF-44D562626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E36BE-F766-4927-85D1-655869BDEB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F3C2F-F63C-4F9B-9876-A0DC92F32B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776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60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14163" y="3072856"/>
            <a:ext cx="8515675" cy="50990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7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22.05.2023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4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22.05.2023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80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22.05.2023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13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22.05.2023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982395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22.05.2023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0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22.05.2023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05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C34B-0092-4C4A-A63C-5E9F4872E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AF4E7-C496-405C-BF87-F9D97CE88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71B9-296A-42B0-AD5B-283788FF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4FD8-D3A1-4AEE-B3CD-A927B504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9D01-981A-42BE-A718-708C5021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802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AACF-6121-466C-8628-2FBEA8E6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0690-D2F5-4316-AD39-B5E39270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D1E5-2A2B-4472-9480-8372FC15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50B14-AF1A-498E-8ADE-D68D45B4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54A85-D7BE-4FCD-A716-B54F12A1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476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6E74-B4FD-4E14-BBE7-EC1E3222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51121-5A52-4731-BDEF-9C4532605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983A9-C92F-4ED3-A6C5-3484C856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C1EB2-E410-4B4A-AF68-4FEB7E6B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A2421-8378-4235-AA57-0210010A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428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2EDB-2FDA-49CB-9FB3-38231909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669C7-A522-479D-AD21-FCB888CF9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15220-CAD4-4F5D-BDB6-B69F23779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535D-CA26-433C-B305-168134BA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311EE-DB56-49A3-9751-41848AAA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01FB8-57F2-4528-AC45-51F1DE18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86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28.01.2021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296244"/>
            <a:ext cx="6865127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06E6-0CB3-40F0-8EB7-715C7947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B59B-5E61-4E89-B167-6DC0CAD06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4A0B8-FCC6-40AC-9654-04BC58123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87E6B-D8BE-48B4-9B46-BC9A6B643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E2069-7E3C-477E-8917-754E18FD6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9E93E1-E35D-495B-B696-113B8AD0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AA740-3755-4857-9FA0-17E821CC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AA367-0D3B-44C6-A4B2-14D33833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630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C393-3C87-47AF-986D-305864DF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AFBC-4B02-4A7E-9E45-2BABD6A6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7FDC5-10DB-4954-9540-1C817BE7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F2B74-3B2A-4614-B522-49FFB650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343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049B9-8F4F-4318-AE65-1A899D2F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FE860-54CF-43F5-8A63-6D8562C0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5869B-A051-4437-883F-5DDC5E76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547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CF52-B2CC-4006-9A75-8268DE63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7FE02-797A-4AA7-BB04-D2F713EA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D0B76-82FE-4AA7-864B-CF2BC5302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8C88B-FAED-4DC4-A5CE-7D88C59F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6A6BE-12DD-4C75-A537-365007A6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31932-2DF2-40E5-8C50-BA69642D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20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DA37-80FB-4E26-875B-E3736F09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6C9BE-C1A7-4961-A5F8-9F40934B3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7B94-3109-4632-BBA5-777A3F9F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E467-4D8C-4AF0-955F-491C3395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A7236-E19D-4A90-87A8-96036966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5D2BE-6BB8-4572-9081-797FD7C3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74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F29E-489B-4D04-B131-4AEDDCA6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09C93-2263-4DCC-8641-05A72448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CBEB3-AB19-4E38-BDB4-ED814560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AAA9-86B5-4EAD-850A-57C1591E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7A97-96BA-404A-BCF6-B3E1F606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67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E4818-920A-4904-9F92-EA576AA9A2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111C7-B4F2-4F3B-8880-D6DF1B41C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A66-09E8-4E19-AD79-882CCF09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5A88-9E87-4073-A24A-882B939E6C87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45D10-5650-4502-A5D2-3FE52BB9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B6D31-759D-4D66-A02B-E60959D9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CBF01-F586-453D-83C3-892D608E6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104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A6F5-9DDE-456A-A41E-16FF34195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65FAE-BE12-4DA6-8560-961F3DE3B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0C418-1BA6-46CF-A4A8-B998B53D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DCB55-CDA2-4742-9229-6D36A17C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E448-D1BB-436A-BCA0-5C91E1A3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020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F847-1569-45F0-B233-050B2E8E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04E0-FBA2-4B3D-88BF-DCB836CC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277AD-E143-49A4-876F-BEB0987C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F74F-A7A0-4BAE-8845-E5D9A995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D619-650E-4F6C-9983-050F0439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507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B975-CED7-45CD-B26F-A8125E9E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E49E8-E770-4201-9808-CB98F21BB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9205-9F7D-4716-883F-B1C8AE84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46505-2D72-469C-A50F-C30B2B58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93AFB-045D-4D8B-B51F-46776125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90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E2EC-0CB2-43C2-8E99-19708775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9FD56-8619-47FE-951B-6745A9D0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0409C-9897-4940-8DB3-931E759C1E19}" type="datetime3">
              <a:rPr lang="en-US" smtClean="0"/>
              <a:pPr/>
              <a:t>22 May 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D1AA4-8A26-4485-BA7D-EC30AFC82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97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E9A1-6842-4DAC-816D-3635EE2C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3E40-8B33-4E48-BB0A-9CA9AFBDB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73D17-A358-4AB7-9328-E79F820B0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29C9D-4AC8-4B67-84A6-3B798F31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E76D1-9493-4848-8FA2-C7ABF174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2C40A-3A00-4A28-B0B6-C91AC94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012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B752-B442-42BC-B3DE-EF96344FF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AF623-7C43-4D66-AF8A-36871DD43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24EBA-B268-4E05-A8A9-E5BD3722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2244E-AA6E-4233-978A-028EDE89F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B9138-F0CF-44D2-A708-59E506CDF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D67CC-356C-4362-B065-286BD3B8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08FAE-F9AB-4D4E-B75E-D053508C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AD27D-E1D2-4444-9D48-F95D67EA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621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7BD9-E688-42A9-8A18-ABCEE9BE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2D74A-2230-48D5-A87A-5E53F63A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18C4D-A796-46AE-A2E1-E4A0B457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2C8F9-E3CB-4A3A-8A57-6079F051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52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D11A1-DC18-41EA-B0A1-53830E7E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A7EFD-3A69-4906-A466-19D2F80B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6A990-FE88-4B12-B342-FC09A6B2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349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9956-3221-46EA-A62F-EC35693D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42E0-E2AC-4240-97CC-75C478E2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F6980-231D-46A6-9419-C0BFE23CB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183A0-2381-4907-8008-EE2D3321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6ABCC-2E62-4BF2-BB71-E21B8D4D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177F4-A5FF-461C-AD2A-EFE950F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689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C8EB-6AE5-4881-8551-35E07B84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9BF94-30D4-420F-B22F-4D2D2B0BB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F0697-7D7A-430B-892A-446BD6858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5D737-474A-451D-B0E5-B343992D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8EA75-7BFA-46ED-8F17-DE5159E0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F31E9-F5D0-41C3-8D84-425BFA8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2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D7B4-23A9-493F-ABEB-2649AA0E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53EDE-5BB7-4235-932E-24DDEBF54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5308D-7911-48EA-8B6E-C968C843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0110-461A-4203-BAF6-F06287A5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BD683-53D9-4A80-B9E8-040394C6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548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9E55F-20DB-461E-BBD5-799ED6864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5837-16E3-4FF6-93E4-1A3130D1E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352B3-8A4C-4618-BEAE-5BD243AA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E6071-547E-4448-B907-E95FF3DB49D2}" type="datetimeFigureOut">
              <a:rPr lang="de-DE" smtClean="0"/>
              <a:t>22.05.2023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541F-15D0-4705-9702-B8A3EBB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D24F5-2592-4CA9-923C-5FEECF34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5AF61-28E1-44D7-A338-4F900B4A670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34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30472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F1CA66-5115-1433-60E5-6E5CEE51F3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8689" y="234670"/>
            <a:ext cx="699135" cy="6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0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22.05.2023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0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22.05.2023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7055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22.05.2023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8840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22.05.2023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27817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0306" y="296244"/>
            <a:ext cx="5134871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74563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Datum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130307" y="4748824"/>
            <a:ext cx="2023882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Qi Huang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0161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29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07E11-40CC-4A32-AB58-C421F567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3D556-AB59-4D3E-86C5-A1B23589E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1459-10BA-4BD5-A27D-6C3CE82DD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28.01.2021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A5A7-2EB8-42EA-9D38-B05213136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Dr. F. Wang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F67E-1D4E-4053-A713-CB406E376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/>
              <a:t>Wetting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46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324CD-6A5A-4646-A272-A0D927ED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1E734-5FDA-43F2-8E19-3A1DF7B3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C2A2-2EF0-45A0-A51B-84B63E376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E6071-547E-4448-B907-E95FF3DB49D2}" type="datetimeFigureOut">
              <a:rPr lang="de-DE" smtClean="0"/>
              <a:t>22.05.2023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BD7FF-A847-45A9-AB98-87024C3BC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DB215-CEE3-43CB-A80D-D298FF0EE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5AF61-28E1-44D7-A338-4F900B4A6702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14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4.tif"/><Relationship Id="rId4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3.tif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"/><Relationship Id="rId13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21.png"/><Relationship Id="rId5" Type="http://schemas.openxmlformats.org/officeDocument/2006/relationships/image" Target="../media/image51.png"/><Relationship Id="rId10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2" Type="http://schemas.openxmlformats.org/officeDocument/2006/relationships/image" Target="../media/image56.png"/><Relationship Id="rId2" Type="http://schemas.openxmlformats.org/officeDocument/2006/relationships/image" Target="../media/image55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60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1" Type="http://schemas.openxmlformats.org/officeDocument/2006/relationships/image" Target="../media/image72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62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66.png"/><Relationship Id="rId19" Type="http://schemas.openxmlformats.org/officeDocument/2006/relationships/image" Target="../media/image7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3.png"/><Relationship Id="rId12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7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78.png"/><Relationship Id="rId19" Type="http://schemas.openxmlformats.org/officeDocument/2006/relationships/image" Target="../media/image84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85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89.png"/><Relationship Id="rId19" Type="http://schemas.openxmlformats.org/officeDocument/2006/relationships/image" Target="../media/image93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1" Type="http://schemas.openxmlformats.org/officeDocument/2006/relationships/image" Target="../media/image104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98.png"/><Relationship Id="rId19" Type="http://schemas.openxmlformats.org/officeDocument/2006/relationships/image" Target="../media/image102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1" Type="http://schemas.openxmlformats.org/officeDocument/2006/relationships/image" Target="../media/image115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24" Type="http://schemas.openxmlformats.org/officeDocument/2006/relationships/image" Target="../media/image118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19" Type="http://schemas.openxmlformats.org/officeDocument/2006/relationships/image" Target="../media/image11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tif"/><Relationship Id="rId3" Type="http://schemas.openxmlformats.org/officeDocument/2006/relationships/image" Target="../media/image38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24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23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15" Type="http://schemas.openxmlformats.org/officeDocument/2006/relationships/image" Target="../media/image128.png"/><Relationship Id="rId1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2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1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3" Type="http://schemas.openxmlformats.org/officeDocument/2006/relationships/image" Target="../media/image141.png"/><Relationship Id="rId7" Type="http://schemas.openxmlformats.org/officeDocument/2006/relationships/image" Target="../media/image136.png"/><Relationship Id="rId12" Type="http://schemas.openxmlformats.org/officeDocument/2006/relationships/image" Target="../media/image1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11" Type="http://schemas.openxmlformats.org/officeDocument/2006/relationships/image" Target="../media/image2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1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Relationship Id="rId5" Type="http://schemas.openxmlformats.org/officeDocument/2006/relationships/image" Target="../media/image136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tif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2009916"/>
            <a:ext cx="8524557" cy="929245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/>
              <a:t>Phase-field modeling and verification of multiphase transition processes at Tin-based electrode</a:t>
            </a:r>
            <a:endParaRPr lang="zh-CN" altLang="en-US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CF2FD8-A6C7-4780-ADDD-8953C1A8F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2858" b="2380"/>
          <a:stretch/>
        </p:blipFill>
        <p:spPr>
          <a:xfrm>
            <a:off x="7170163" y="403755"/>
            <a:ext cx="1603954" cy="713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0B9637-07D1-4609-6A07-2F48CCEA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44" y="335405"/>
            <a:ext cx="2458943" cy="7881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6F063FC-043E-AFD6-3D83-D095DAACDDCF}"/>
              </a:ext>
            </a:extLst>
          </p:cNvPr>
          <p:cNvSpPr txBox="1"/>
          <p:nvPr/>
        </p:nvSpPr>
        <p:spPr>
          <a:xfrm>
            <a:off x="365443" y="3855576"/>
            <a:ext cx="50366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r>
              <a:rPr lang="zh-CN" altLang="en-US" sz="1400" noProof="1"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Qi Huang</a:t>
            </a:r>
            <a:endParaRPr lang="zh-CN" altLang="en-US" sz="1400" noProof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defTabSz="457200"/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  <a:r>
              <a:rPr lang="zh-CN" altLang="en-US" sz="1400" noProof="1"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qihuang0908@163.com; </a:t>
            </a:r>
          </a:p>
          <a:p>
            <a:pPr defTabSz="457200"/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huang.qi@partner.kit.edu; </a:t>
            </a:r>
            <a:endParaRPr lang="zh-CN" altLang="en-US" sz="1400" noProof="1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defTabSz="457200"/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Supervisor</a:t>
            </a:r>
            <a:r>
              <a:rPr lang="zh-CN" altLang="en-US" sz="1400" noProof="1">
                <a:latin typeface="Open Sans" panose="020B0606030504020204" pitchFamily="34" charset="0"/>
                <a:cs typeface="Open Sans" panose="020B0606030504020204" pitchFamily="34" charset="0"/>
              </a:rPr>
              <a:t>：</a:t>
            </a:r>
            <a:r>
              <a:rPr lang="en-US" altLang="zh-CN" sz="1400" noProof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Prof. Dr. Yong Du, Prof. Dr. Britta Nestler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7308351-6E8A-1EBB-79C8-9F353C9D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50" y="3298417"/>
            <a:ext cx="1402669" cy="14001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DB423B-D063-6B3E-2E6D-046F36A1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08" y="3297991"/>
            <a:ext cx="1402989" cy="14004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38DB413-06D1-C226-801A-D40DFF76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77" y="3305515"/>
            <a:ext cx="1387318" cy="13873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DF45D5-590D-ED64-BA14-8DF8CCE03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630" y="1853601"/>
            <a:ext cx="1402669" cy="140014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12EEDC-82CD-FA35-D685-5A62C7155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111" y="1857554"/>
            <a:ext cx="1402989" cy="14004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D429C6-8F97-7A73-B653-E5E24F45D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01" y="1862932"/>
            <a:ext cx="1388309" cy="1390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Applying SBM to grand-potential equation</a:t>
                </a:r>
                <a:endParaRPr lang="en-US" altLang="zh-CN" i="1" dirty="0">
                  <a:effectLst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zh-CN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begChr m:val="{"/>
                        <m:endChr m:val="}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1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p>
                        </m:sSub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8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9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8891482-FCF9-B0F3-761E-8BC4786CC78E}"/>
              </a:ext>
            </a:extLst>
          </p:cNvPr>
          <p:cNvSpPr txBox="1"/>
          <p:nvPr/>
        </p:nvSpPr>
        <p:spPr>
          <a:xfrm>
            <a:off x="4572000" y="4823845"/>
            <a:ext cx="44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Grand-potential equation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Abhik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Choudhury, PHYSICAL REVIEW 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2012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6288A3-BC4F-D85E-1A30-3FFAAD48F2BA}"/>
              </a:ext>
            </a:extLst>
          </p:cNvPr>
          <p:cNvGrpSpPr/>
          <p:nvPr/>
        </p:nvGrpSpPr>
        <p:grpSpPr>
          <a:xfrm>
            <a:off x="390701" y="1845381"/>
            <a:ext cx="3612886" cy="1757832"/>
            <a:chOff x="390701" y="1845381"/>
            <a:chExt cx="3612886" cy="17578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691E5D-BFCC-683E-4CBC-30C9377CDB95}"/>
                </a:ext>
              </a:extLst>
            </p:cNvPr>
            <p:cNvSpPr txBox="1"/>
            <p:nvPr/>
          </p:nvSpPr>
          <p:spPr>
            <a:xfrm>
              <a:off x="396833" y="1845382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F18A2-63D3-6429-6E65-8A5B26D39BD2}"/>
                </a:ext>
              </a:extLst>
            </p:cNvPr>
            <p:cNvSpPr txBox="1"/>
            <p:nvPr/>
          </p:nvSpPr>
          <p:spPr>
            <a:xfrm>
              <a:off x="2028193" y="1845381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8B1128-B765-7860-7FF9-784F171EF88C}"/>
                </a:ext>
              </a:extLst>
            </p:cNvPr>
            <p:cNvSpPr txBox="1"/>
            <p:nvPr/>
          </p:nvSpPr>
          <p:spPr>
            <a:xfrm>
              <a:off x="3586821" y="1862932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4EFC19-3F02-8AE4-A5AE-1A7A22226D9F}"/>
                </a:ext>
              </a:extLst>
            </p:cNvPr>
            <p:cNvSpPr txBox="1"/>
            <p:nvPr/>
          </p:nvSpPr>
          <p:spPr>
            <a:xfrm>
              <a:off x="390701" y="3295436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21B779-85C9-226A-EC85-2236998EF515}"/>
                </a:ext>
              </a:extLst>
            </p:cNvPr>
            <p:cNvSpPr txBox="1"/>
            <p:nvPr/>
          </p:nvSpPr>
          <p:spPr>
            <a:xfrm>
              <a:off x="2028193" y="3295260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02B728-C589-C8BA-FFB9-4829CD1F1B78}"/>
                </a:ext>
              </a:extLst>
            </p:cNvPr>
            <p:cNvSpPr txBox="1"/>
            <p:nvPr/>
          </p:nvSpPr>
          <p:spPr>
            <a:xfrm>
              <a:off x="3586821" y="3295259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(f)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11C1A-D69E-1090-0904-108C81EC20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8512" r="1640" b="1458"/>
          <a:stretch/>
        </p:blipFill>
        <p:spPr>
          <a:xfrm>
            <a:off x="5502041" y="1837600"/>
            <a:ext cx="3245126" cy="284083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E0577F-CEC5-8DF6-75D4-666CB804C557}"/>
              </a:ext>
            </a:extLst>
          </p:cNvPr>
          <p:cNvCxnSpPr/>
          <p:nvPr/>
        </p:nvCxnSpPr>
        <p:spPr>
          <a:xfrm flipH="1">
            <a:off x="5912986" y="2091681"/>
            <a:ext cx="270882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D707A8-11D8-691C-3B6B-59EECF5EBB21}"/>
              </a:ext>
            </a:extLst>
          </p:cNvPr>
          <p:cNvCxnSpPr/>
          <p:nvPr/>
        </p:nvCxnSpPr>
        <p:spPr>
          <a:xfrm flipH="1">
            <a:off x="5912985" y="4194414"/>
            <a:ext cx="270882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0989B3-E48A-AC65-1968-0BFC2C44EED2}"/>
              </a:ext>
            </a:extLst>
          </p:cNvPr>
          <p:cNvCxnSpPr>
            <a:cxnSpLocks/>
          </p:cNvCxnSpPr>
          <p:nvPr/>
        </p:nvCxnSpPr>
        <p:spPr>
          <a:xfrm>
            <a:off x="8330400" y="2091681"/>
            <a:ext cx="0" cy="2102733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D9D7D-90C9-715F-D779-5DDC414E9552}"/>
                  </a:ext>
                </a:extLst>
              </p:cNvPr>
              <p:cNvSpPr txBox="1"/>
              <p:nvPr/>
            </p:nvSpPr>
            <p:spPr>
              <a:xfrm>
                <a:off x="6750865" y="2272746"/>
                <a:ext cx="1579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=0.000029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FD9D7D-90C9-715F-D779-5DDC414E9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865" y="2272746"/>
                <a:ext cx="1579535" cy="276999"/>
              </a:xfrm>
              <a:prstGeom prst="rect">
                <a:avLst/>
              </a:prstGeom>
              <a:blipFill>
                <a:blip r:embed="rId11"/>
                <a:stretch>
                  <a:fillRect l="-2692" r="-30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054BE-77F0-1DAB-99DC-6190D41154A4}"/>
                  </a:ext>
                </a:extLst>
              </p:cNvPr>
              <p:cNvSpPr txBox="1"/>
              <p:nvPr/>
            </p:nvSpPr>
            <p:spPr>
              <a:xfrm>
                <a:off x="379184" y="2910970"/>
                <a:ext cx="970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160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600" b="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054BE-77F0-1DAB-99DC-6190D4115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84" y="2910970"/>
                <a:ext cx="970099" cy="338554"/>
              </a:xfrm>
              <a:prstGeom prst="rect">
                <a:avLst/>
              </a:prstGeom>
              <a:blipFill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C896A2A-4F9B-E0A0-E93F-8A8CE17F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075" y="3242478"/>
            <a:ext cx="1432509" cy="1434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DDE1ED-6C35-E967-F469-B3FD8C3A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800" y="1735496"/>
            <a:ext cx="1439385" cy="14372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5A46E1-5C01-6B3B-0043-6010A798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066" y="1735497"/>
            <a:ext cx="1439388" cy="14372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ADB4788-2DA4-4CA1-8C11-DDB212FD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868" y="3249678"/>
            <a:ext cx="1432508" cy="14303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EEE927-B678-71FC-7B2D-B22B16E35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41" y="3249678"/>
            <a:ext cx="1432508" cy="14303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187675-5DAC-E417-870B-8ACBEE33D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0" y="1739489"/>
            <a:ext cx="1439388" cy="1437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Combining SBM with constant current intercalation method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zh-CN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‐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𝑟𝑎𝑡𝑒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zh-CN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</m:nary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≝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ctrlP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zh-CN" alt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8"/>
                <a:stretch>
                  <a:fillRect t="-10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9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776D8C6-EDE3-48CA-CF09-D95BDD2D4DCA}"/>
              </a:ext>
            </a:extLst>
          </p:cNvPr>
          <p:cNvSpPr txBox="1"/>
          <p:nvPr/>
        </p:nvSpPr>
        <p:spPr>
          <a:xfrm>
            <a:off x="4987047" y="4742354"/>
            <a:ext cx="407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current intercalation method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Simon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Daubner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0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Electrochimica</a:t>
            </a:r>
            <a:r>
              <a:rPr lang="en-US" altLang="zh-CN" sz="10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2022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90E30-C189-3A39-E524-6232202277AB}"/>
              </a:ext>
            </a:extLst>
          </p:cNvPr>
          <p:cNvGrpSpPr/>
          <p:nvPr/>
        </p:nvGrpSpPr>
        <p:grpSpPr>
          <a:xfrm>
            <a:off x="396000" y="1735496"/>
            <a:ext cx="3735447" cy="1804189"/>
            <a:chOff x="396000" y="1735496"/>
            <a:chExt cx="3735447" cy="18041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1A7957-F19E-2C86-FADE-269AB2083A0E}"/>
                </a:ext>
              </a:extLst>
            </p:cNvPr>
            <p:cNvSpPr txBox="1"/>
            <p:nvPr/>
          </p:nvSpPr>
          <p:spPr>
            <a:xfrm>
              <a:off x="396000" y="1739490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(a1)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70CF8A-4F0A-A2F4-0020-DF8C4EBED973}"/>
                </a:ext>
              </a:extLst>
            </p:cNvPr>
            <p:cNvSpPr txBox="1"/>
            <p:nvPr/>
          </p:nvSpPr>
          <p:spPr>
            <a:xfrm>
              <a:off x="2015867" y="1739490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(a2)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16D4E-A847-8FF7-CA70-5A99EBF45170}"/>
                </a:ext>
              </a:extLst>
            </p:cNvPr>
            <p:cNvSpPr txBox="1"/>
            <p:nvPr/>
          </p:nvSpPr>
          <p:spPr>
            <a:xfrm>
              <a:off x="3627447" y="1735496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9D1862-2A76-48A4-303C-E4E7F5BD95DF}"/>
                </a:ext>
              </a:extLst>
            </p:cNvPr>
            <p:cNvSpPr txBox="1"/>
            <p:nvPr/>
          </p:nvSpPr>
          <p:spPr>
            <a:xfrm>
              <a:off x="396000" y="3231908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4A4AF-E6EF-CE8B-9C68-DB46435B8416}"/>
                </a:ext>
              </a:extLst>
            </p:cNvPr>
            <p:cNvSpPr txBox="1"/>
            <p:nvPr/>
          </p:nvSpPr>
          <p:spPr>
            <a:xfrm>
              <a:off x="2007580" y="3231908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(b2)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C329D-4516-8D30-7608-7BBD1F0FCF1C}"/>
                </a:ext>
              </a:extLst>
            </p:cNvPr>
            <p:cNvSpPr txBox="1"/>
            <p:nvPr/>
          </p:nvSpPr>
          <p:spPr>
            <a:xfrm>
              <a:off x="3627447" y="3227914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C3EFF-8410-7860-7754-085596A097BF}"/>
                  </a:ext>
                </a:extLst>
              </p:cNvPr>
              <p:cNvSpPr txBox="1"/>
              <p:nvPr/>
            </p:nvSpPr>
            <p:spPr>
              <a:xfrm>
                <a:off x="396000" y="2838178"/>
                <a:ext cx="970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160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600" b="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0.9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C3EFF-8410-7860-7754-085596A09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2838178"/>
                <a:ext cx="970099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A0A0D-A73F-B534-3A66-06703F0B5DF2}"/>
              </a:ext>
            </a:extLst>
          </p:cNvPr>
          <p:cNvGrpSpPr/>
          <p:nvPr/>
        </p:nvGrpSpPr>
        <p:grpSpPr>
          <a:xfrm>
            <a:off x="5484347" y="1606437"/>
            <a:ext cx="3304145" cy="3004847"/>
            <a:chOff x="5484347" y="1606437"/>
            <a:chExt cx="3304145" cy="300484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DED4313-AA81-8F15-0647-0FE713C80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" t="9089" r="2159" b="1062"/>
            <a:stretch/>
          </p:blipFill>
          <p:spPr>
            <a:xfrm>
              <a:off x="5484347" y="1606437"/>
              <a:ext cx="3304145" cy="30048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B79DD15-D2B4-403F-0D0F-469D900FE6FE}"/>
                    </a:ext>
                  </a:extLst>
                </p:cNvPr>
                <p:cNvSpPr txBox="1"/>
                <p:nvPr/>
              </p:nvSpPr>
              <p:spPr>
                <a:xfrm>
                  <a:off x="5876198" y="1961674"/>
                  <a:ext cx="215058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𝑛𝑡𝑒𝑟𝑐𝑎𝑙𝑎𝑡𝑖𝑜𝑛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𝑚𝑒𝑡h𝑜𝑑</m:t>
                        </m:r>
                      </m:oMath>
                    </m:oMathPara>
                  </a14:m>
                  <a:endParaRPr lang="en-US" sz="1600" b="0" dirty="0">
                    <a:solidFill>
                      <a:srgbClr val="0000FF"/>
                    </a:solidFill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𝑠𝑚𝑜𝑜𝑡h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𝑏𝑜𝑢𝑛𝑑𝑎𝑟𝑦</m:t>
                        </m:r>
                      </m:oMath>
                    </m:oMathPara>
                  </a14:m>
                  <a:endParaRPr 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B79DD15-D2B4-403F-0D0F-469D900FE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198" y="1961674"/>
                  <a:ext cx="2150589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1700" r="-1983" b="-160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206B03-E31D-1B6D-7CCD-05C96C4E8B7A}"/>
                    </a:ext>
                  </a:extLst>
                </p:cNvPr>
                <p:cNvSpPr txBox="1"/>
                <p:nvPr/>
              </p:nvSpPr>
              <p:spPr>
                <a:xfrm>
                  <a:off x="7328494" y="3003457"/>
                  <a:ext cx="11171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𝑟𝑎𝑡𝑒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=1.0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206B03-E31D-1B6D-7CCD-05C96C4E8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494" y="3003457"/>
                  <a:ext cx="1117164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3279" r="-3279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720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0D387ED-1D05-B9D4-BFB9-DCC2FDAE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96" y="1742696"/>
            <a:ext cx="1430677" cy="142854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4B8181-B620-232A-FC78-1C612F73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27" y="1742697"/>
            <a:ext cx="1430677" cy="14285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5014E44-61E9-8C7F-7DE4-3AB1BF5D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27" y="3235612"/>
            <a:ext cx="1439384" cy="14372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0308D6-724B-F703-6A39-4FB3DFCC8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867" y="3236210"/>
            <a:ext cx="1437242" cy="14372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BC3CE3-A556-2C47-B3CF-2BC71531D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8" y="3236210"/>
            <a:ext cx="1445529" cy="14412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A86095-34BB-30BD-5431-FE9539A4F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48" y="1735496"/>
            <a:ext cx="1446146" cy="144399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C86B2-F2A8-26B8-3452-6B87DACFAF2D}"/>
              </a:ext>
            </a:extLst>
          </p:cNvPr>
          <p:cNvGrpSpPr/>
          <p:nvPr/>
        </p:nvGrpSpPr>
        <p:grpSpPr>
          <a:xfrm>
            <a:off x="5487318" y="1616084"/>
            <a:ext cx="3298203" cy="2995200"/>
            <a:chOff x="5487318" y="1616084"/>
            <a:chExt cx="3298203" cy="29952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D95BB7-1A3B-D4D9-8D1F-0DC312005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9" t="9089" r="2289" b="1062"/>
            <a:stretch/>
          </p:blipFill>
          <p:spPr>
            <a:xfrm>
              <a:off x="5487318" y="1616084"/>
              <a:ext cx="3298203" cy="2995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BECF655-B75F-0AA1-D997-660B58C9B1D5}"/>
                    </a:ext>
                  </a:extLst>
                </p:cNvPr>
                <p:cNvSpPr txBox="1"/>
                <p:nvPr/>
              </p:nvSpPr>
              <p:spPr>
                <a:xfrm>
                  <a:off x="7328494" y="3003457"/>
                  <a:ext cx="111716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𝑟𝑎𝑡𝑒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=1.0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BECF655-B75F-0AA1-D997-660B58C9B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494" y="3003457"/>
                  <a:ext cx="1117164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3279" r="-3279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Combining SBM with constant current intercalation method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zh-CN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‐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𝑟𝑎𝑡𝑒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zh-CN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</m:nary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≝</m:t>
                    </m:r>
                    <m:nary>
                      <m:naryPr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ctrlP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zh-CN" alt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l-GR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10"/>
                <a:stretch>
                  <a:fillRect t="-10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90E30-C189-3A39-E524-6232202277AB}"/>
              </a:ext>
            </a:extLst>
          </p:cNvPr>
          <p:cNvGrpSpPr/>
          <p:nvPr/>
        </p:nvGrpSpPr>
        <p:grpSpPr>
          <a:xfrm>
            <a:off x="396000" y="1735496"/>
            <a:ext cx="3735447" cy="1804189"/>
            <a:chOff x="396000" y="1735496"/>
            <a:chExt cx="3735447" cy="18041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1A7957-F19E-2C86-FADE-269AB2083A0E}"/>
                </a:ext>
              </a:extLst>
            </p:cNvPr>
            <p:cNvSpPr txBox="1"/>
            <p:nvPr/>
          </p:nvSpPr>
          <p:spPr>
            <a:xfrm>
              <a:off x="396000" y="1739490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(a1)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70CF8A-4F0A-A2F4-0020-DF8C4EBED973}"/>
                </a:ext>
              </a:extLst>
            </p:cNvPr>
            <p:cNvSpPr txBox="1"/>
            <p:nvPr/>
          </p:nvSpPr>
          <p:spPr>
            <a:xfrm>
              <a:off x="2015867" y="1739490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(a2)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16D4E-A847-8FF7-CA70-5A99EBF45170}"/>
                </a:ext>
              </a:extLst>
            </p:cNvPr>
            <p:cNvSpPr txBox="1"/>
            <p:nvPr/>
          </p:nvSpPr>
          <p:spPr>
            <a:xfrm>
              <a:off x="3627447" y="1735496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9D1862-2A76-48A4-303C-E4E7F5BD95DF}"/>
                </a:ext>
              </a:extLst>
            </p:cNvPr>
            <p:cNvSpPr txBox="1"/>
            <p:nvPr/>
          </p:nvSpPr>
          <p:spPr>
            <a:xfrm>
              <a:off x="396000" y="3231908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84A4AF-E6EF-CE8B-9C68-DB46435B8416}"/>
                </a:ext>
              </a:extLst>
            </p:cNvPr>
            <p:cNvSpPr txBox="1"/>
            <p:nvPr/>
          </p:nvSpPr>
          <p:spPr>
            <a:xfrm>
              <a:off x="2007580" y="3231908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(b2)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5C329D-4516-8D30-7608-7BBD1F0FCF1C}"/>
                </a:ext>
              </a:extLst>
            </p:cNvPr>
            <p:cNvSpPr txBox="1"/>
            <p:nvPr/>
          </p:nvSpPr>
          <p:spPr>
            <a:xfrm>
              <a:off x="3627447" y="3227914"/>
              <a:ext cx="50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C3EFF-8410-7860-7754-085596A097BF}"/>
                  </a:ext>
                </a:extLst>
              </p:cNvPr>
              <p:cNvSpPr txBox="1"/>
              <p:nvPr/>
            </p:nvSpPr>
            <p:spPr>
              <a:xfrm>
                <a:off x="396000" y="2838178"/>
                <a:ext cx="970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160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600" b="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C3EFF-8410-7860-7754-085596A09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2838178"/>
                <a:ext cx="970099" cy="338554"/>
              </a:xfrm>
              <a:prstGeom prst="rect">
                <a:avLst/>
              </a:prstGeom>
              <a:blipFill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682373-0797-B5FA-8273-931DB69B53CE}"/>
                  </a:ext>
                </a:extLst>
              </p:cNvPr>
              <p:cNvSpPr txBox="1"/>
              <p:nvPr/>
            </p:nvSpPr>
            <p:spPr>
              <a:xfrm>
                <a:off x="5876198" y="1961674"/>
                <a:ext cx="21505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𝑛𝑡𝑒𝑟𝑐𝑎𝑙𝑎𝑡𝑖𝑜𝑛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𝑚𝑒𝑡h𝑜𝑑</m:t>
                      </m:r>
                    </m:oMath>
                  </m:oMathPara>
                </a14:m>
                <a:endParaRPr lang="en-US" sz="1600" b="0" dirty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𝑠𝑚𝑜𝑜𝑡h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𝑏𝑜𝑢𝑛𝑑𝑎𝑟𝑦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682373-0797-B5FA-8273-931DB69B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198" y="1961674"/>
                <a:ext cx="2150589" cy="492443"/>
              </a:xfrm>
              <a:prstGeom prst="rect">
                <a:avLst/>
              </a:prstGeom>
              <a:blipFill>
                <a:blip r:embed="rId13"/>
                <a:stretch>
                  <a:fillRect l="-1700" r="-198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8">
            <a:extLst>
              <a:ext uri="{FF2B5EF4-FFF2-40B4-BE49-F238E27FC236}">
                <a16:creationId xmlns:a16="http://schemas.microsoft.com/office/drawing/2014/main" id="{1FFE0982-0052-A5F7-6FC9-D763E643D1AA}"/>
              </a:ext>
            </a:extLst>
          </p:cNvPr>
          <p:cNvSpPr txBox="1"/>
          <p:nvPr/>
        </p:nvSpPr>
        <p:spPr>
          <a:xfrm>
            <a:off x="4987047" y="4742354"/>
            <a:ext cx="4079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constant current intercalation method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Simon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Daubner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0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Electrochimica</a:t>
            </a:r>
            <a:r>
              <a:rPr lang="en-US" altLang="zh-CN" sz="10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Acta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2022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3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Thermal fluctuation in each phase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𝑐h𝑒𝑚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1     ,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8">
            <a:extLst>
              <a:ext uri="{FF2B5EF4-FFF2-40B4-BE49-F238E27FC236}">
                <a16:creationId xmlns:a16="http://schemas.microsoft.com/office/drawing/2014/main" id="{1FFE0982-0052-A5F7-6FC9-D763E643D1AA}"/>
              </a:ext>
            </a:extLst>
          </p:cNvPr>
          <p:cNvSpPr txBox="1"/>
          <p:nvPr/>
        </p:nvSpPr>
        <p:spPr>
          <a:xfrm>
            <a:off x="3535200" y="4785554"/>
            <a:ext cx="553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thermal fluctuations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Ephraim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Schoof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Journal of Solids and Structures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2018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A9B56B-20B7-5D71-A9CD-C3FF97048492}"/>
              </a:ext>
            </a:extLst>
          </p:cNvPr>
          <p:cNvGrpSpPr/>
          <p:nvPr/>
        </p:nvGrpSpPr>
        <p:grpSpPr>
          <a:xfrm>
            <a:off x="2815503" y="1896307"/>
            <a:ext cx="2719023" cy="2714977"/>
            <a:chOff x="2815503" y="1896307"/>
            <a:chExt cx="2719023" cy="27149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4FB38F6-FEA3-59A0-EFFD-6DB15C106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15503" y="1896307"/>
              <a:ext cx="2719023" cy="271497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EBE980-80ED-DC2D-581B-137A57E171BB}"/>
                </a:ext>
              </a:extLst>
            </p:cNvPr>
            <p:cNvCxnSpPr/>
            <p:nvPr/>
          </p:nvCxnSpPr>
          <p:spPr>
            <a:xfrm>
              <a:off x="5046388" y="3135086"/>
              <a:ext cx="233756" cy="0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7F1B71-A8C1-BF7A-44B9-5670362A60BF}"/>
              </a:ext>
            </a:extLst>
          </p:cNvPr>
          <p:cNvGrpSpPr/>
          <p:nvPr/>
        </p:nvGrpSpPr>
        <p:grpSpPr>
          <a:xfrm>
            <a:off x="5738824" y="1896307"/>
            <a:ext cx="3202635" cy="2714977"/>
            <a:chOff x="5738824" y="1896307"/>
            <a:chExt cx="3202635" cy="27149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563F62-F8C9-54A4-442A-FC56409F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8824" y="1896307"/>
              <a:ext cx="3202635" cy="2714977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08B1B3-CDF5-5920-326F-179E590976DA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29" y="2388944"/>
              <a:ext cx="172800" cy="2894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F3CAEF-F5CF-9A61-55B0-B9242B14D4B1}"/>
                    </a:ext>
                  </a:extLst>
                </p:cNvPr>
                <p:cNvSpPr txBox="1"/>
                <p:nvPr/>
              </p:nvSpPr>
              <p:spPr>
                <a:xfrm>
                  <a:off x="7925229" y="2631273"/>
                  <a:ext cx="7219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liquid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F3CAEF-F5CF-9A61-55B0-B9242B14D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229" y="2631273"/>
                  <a:ext cx="7219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521" r="-672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EB12311-B17C-9632-899D-6E1FBBF5B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6400" y="2631273"/>
              <a:ext cx="186427" cy="27752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373C5B-2FA2-38E9-B521-6E08F4F2D9CB}"/>
                    </a:ext>
                  </a:extLst>
                </p:cNvPr>
                <p:cNvSpPr txBox="1"/>
                <p:nvPr/>
              </p:nvSpPr>
              <p:spPr>
                <a:xfrm>
                  <a:off x="6114510" y="2869604"/>
                  <a:ext cx="6904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LiSn</m:t>
                        </m:r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373C5B-2FA2-38E9-B521-6E08F4F2D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510" y="2869604"/>
                  <a:ext cx="690472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56B73E1-217A-8E9C-280D-ABDED6C907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0298" y="3944409"/>
              <a:ext cx="278658" cy="24154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8DBB926-9AF1-728F-578A-8B1FB61AD1F4}"/>
                    </a:ext>
                  </a:extLst>
                </p:cNvPr>
                <p:cNvSpPr txBox="1"/>
                <p:nvPr/>
              </p:nvSpPr>
              <p:spPr>
                <a:xfrm>
                  <a:off x="5997600" y="3603877"/>
                  <a:ext cx="8145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Sn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8DBB926-9AF1-728F-578A-8B1FB61AD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600" y="3603877"/>
                  <a:ext cx="81458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E80A2B-456B-9F7D-CA01-69FF7A8E90AA}"/>
                </a:ext>
              </a:extLst>
            </p:cNvPr>
            <p:cNvSpPr txBox="1"/>
            <p:nvPr/>
          </p:nvSpPr>
          <p:spPr>
            <a:xfrm>
              <a:off x="6659613" y="4194622"/>
              <a:ext cx="7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03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Thermal fluctuation in each phase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𝑐h𝑒𝑚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8">
            <a:extLst>
              <a:ext uri="{FF2B5EF4-FFF2-40B4-BE49-F238E27FC236}">
                <a16:creationId xmlns:a16="http://schemas.microsoft.com/office/drawing/2014/main" id="{0748E81F-CC4D-7D8E-722E-A70FF1ED2200}"/>
              </a:ext>
            </a:extLst>
          </p:cNvPr>
          <p:cNvSpPr txBox="1"/>
          <p:nvPr/>
        </p:nvSpPr>
        <p:spPr>
          <a:xfrm>
            <a:off x="3535200" y="4785554"/>
            <a:ext cx="553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thermal fluctuations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Ephraim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Schoof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Journal of Solids and Structures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2018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0791F3-C9FE-5A95-6B03-8DD763282B01}"/>
              </a:ext>
            </a:extLst>
          </p:cNvPr>
          <p:cNvGrpSpPr/>
          <p:nvPr/>
        </p:nvGrpSpPr>
        <p:grpSpPr>
          <a:xfrm>
            <a:off x="252000" y="1745999"/>
            <a:ext cx="7611647" cy="1400902"/>
            <a:chOff x="252000" y="1745999"/>
            <a:chExt cx="7611647" cy="14009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7C3B2F-15CD-C754-A3C6-E4033B0C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2000" y="1746000"/>
              <a:ext cx="1402989" cy="14009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13E4C5-EBE1-860C-5423-1E43DB02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06248" y="1746000"/>
              <a:ext cx="1402989" cy="139881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0762DFB-E6E5-2FE2-AC22-5D48F7EBD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60496" y="1746000"/>
              <a:ext cx="1402995" cy="139881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25A818C-DEA8-AA4E-38C9-105C42BC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14750" y="1745999"/>
              <a:ext cx="1398819" cy="139881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4ED5B26-2BA1-5043-F4FF-CF39FDA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64828" y="1745999"/>
              <a:ext cx="1398819" cy="13988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6A03C1-B2D0-808C-2589-E8383F4B28A5}"/>
                  </a:ext>
                </a:extLst>
              </p:cNvPr>
              <p:cNvSpPr txBox="1"/>
              <p:nvPr/>
            </p:nvSpPr>
            <p:spPr>
              <a:xfrm>
                <a:off x="7870801" y="1746000"/>
                <a:ext cx="1169186" cy="288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highlight>
                      <a:srgbClr val="0000FF"/>
                    </a:highlight>
                  </a:rPr>
                  <a:t>blue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altLang="zh-CN" dirty="0">
                    <a:highlight>
                      <a:srgbClr val="FF0000"/>
                    </a:highlight>
                  </a:rPr>
                  <a:t>red</a:t>
                </a:r>
                <a:endParaRPr lang="en-US" dirty="0"/>
              </a:p>
              <a:p>
                <a:r>
                  <a:rPr lang="en-US" dirty="0"/>
                  <a:t>Noise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red dot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6A03C1-B2D0-808C-2589-E8383F4B2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801" y="1746000"/>
                <a:ext cx="1169186" cy="2888227"/>
              </a:xfrm>
              <a:prstGeom prst="rect">
                <a:avLst/>
              </a:prstGeom>
              <a:blipFill>
                <a:blip r:embed="rId17"/>
                <a:stretch>
                  <a:fillRect l="-416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50F4D0E3-0AAD-DBDC-3F7D-84F6D779F4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999" y="3284441"/>
            <a:ext cx="1406261" cy="14037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956D77F-809B-801C-5809-681ABA94EE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0130" y="3284441"/>
            <a:ext cx="1401193" cy="13986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3E1A103-E2EE-95E3-DC15-CAA569B73C7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5144" y="3283123"/>
            <a:ext cx="1401193" cy="139867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C00702-132E-5140-4045-04FD844E78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17689" y="3283123"/>
            <a:ext cx="1395880" cy="139336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EA62541-8E3A-69D1-A44A-B938E212D1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64828" y="3283123"/>
            <a:ext cx="1394653" cy="13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intercalation + thermal fluctuation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noise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723212A-9C9A-685E-F633-A31F0E27ED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456" y="1300452"/>
            <a:ext cx="1622144" cy="1622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DE10E-F3B0-AAF3-6D95-20F2E23FF1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7456" y="3022412"/>
            <a:ext cx="1622144" cy="1622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A6A5F-B184-7F89-2B1F-195EC4191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5527" y="3022412"/>
            <a:ext cx="1622144" cy="1622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7D0A80-1D8E-B85E-F3D7-1E7502B8BD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5527" y="1300452"/>
            <a:ext cx="1628000" cy="16221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6DA882-1B0B-6A52-4E1C-21BDAD287D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3598" y="3022412"/>
            <a:ext cx="1630804" cy="16249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F2AC3D-511A-89FD-6BEB-7BBBCAD273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3599" y="1300452"/>
            <a:ext cx="1622144" cy="16250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623977-8D37-0F31-001E-BAF738D1E0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0329" y="3022413"/>
            <a:ext cx="1630803" cy="16278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C037AD-AD82-79CC-6339-B0D232F28F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4356" y="1300452"/>
            <a:ext cx="1622144" cy="162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intercalation + thermal fluctuation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LiSn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Sn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BD121E7-8EE2-7457-9A39-2AD15C0B12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1545" y="1300452"/>
            <a:ext cx="1622144" cy="1622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8AD99-A8FC-64FD-232E-DCF89CB4ED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3456" y="1300452"/>
            <a:ext cx="1629476" cy="1629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40E928-6715-A0AB-0804-AFA5C4F7AD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2267" y="1300453"/>
            <a:ext cx="1628000" cy="1622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AE8D04-9AAE-C194-418D-2EBABFDC8C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6329" y="1300452"/>
            <a:ext cx="1622144" cy="1616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B6533C-3CBC-0AAD-98A7-334AC6B13C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3457" y="3029744"/>
            <a:ext cx="1622144" cy="1616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C599F0-F2E9-DCAE-5440-7B0D4A9ECB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6174" y="3029744"/>
            <a:ext cx="1622144" cy="16163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1D6940-9B61-7288-8073-FD1A2DCF5A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8891" y="3029744"/>
            <a:ext cx="1622144" cy="1622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394D3D-EDEC-470A-3408-029A297C17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6330" y="3029744"/>
            <a:ext cx="1622144" cy="16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 initialize a natural structure</a:t>
                </a:r>
              </a:p>
              <a:p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Cu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Li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Sn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0.1:0.45:0.45 </m:t>
                    </m:r>
                  </m:oMath>
                </a14:m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LiSn</m:t>
                    </m:r>
                  </m:oMath>
                </a14:m>
                <a:r>
                  <a:rPr lang="en-US" altLang="zh-CN" dirty="0"/>
                  <a:t> phase, add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Cu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Sn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noise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B8F8A9-4D7D-91EC-45C8-129AB2A7A2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400" y="1677544"/>
            <a:ext cx="1503475" cy="1501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59958-7C98-DB54-BC5B-FE2F2E4CAE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64" y="1677544"/>
            <a:ext cx="1503475" cy="1501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00030-0A89-323C-B1CC-6682D6B12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9329" y="1677544"/>
            <a:ext cx="1503476" cy="1501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2BBEE-4E05-9DA0-D2F6-12FDF0590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2795" y="1677544"/>
            <a:ext cx="1503475" cy="1501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7BA027-8FD4-7BF3-F0A5-EB83458B03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6260" y="1677544"/>
            <a:ext cx="1503475" cy="1501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CF6FF9-B656-E0D8-B6F9-178684F12C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400" y="3224464"/>
            <a:ext cx="1503475" cy="149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5E57CE-3E6D-FBF8-509A-EDC8EF104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5864" y="3224464"/>
            <a:ext cx="1503475" cy="1499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0602C3-022B-EB13-3E20-13BEB5CDCB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9328" y="3220913"/>
            <a:ext cx="1501237" cy="1499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33578A-892A-BCE0-D14F-EBA6A695B4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00554" y="3220913"/>
            <a:ext cx="1501237" cy="15012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B7711F-3478-8199-D810-A435009FFAB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71780" y="3220913"/>
            <a:ext cx="1501234" cy="1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4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 intercalation + thermal fluctuation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Cu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LiSn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Cu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Cu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Li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Cu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AD72F13-D5CE-A513-7BC0-887D6FD4224B}"/>
              </a:ext>
            </a:extLst>
          </p:cNvPr>
          <p:cNvGrpSpPr/>
          <p:nvPr/>
        </p:nvGrpSpPr>
        <p:grpSpPr>
          <a:xfrm>
            <a:off x="5893796" y="890698"/>
            <a:ext cx="3089936" cy="3219067"/>
            <a:chOff x="5893796" y="890698"/>
            <a:chExt cx="3089936" cy="3219067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0332A31-EA6D-E475-91C9-C5DEADEAB6F1}"/>
                </a:ext>
              </a:extLst>
            </p:cNvPr>
            <p:cNvCxnSpPr/>
            <p:nvPr/>
          </p:nvCxnSpPr>
          <p:spPr>
            <a:xfrm>
              <a:off x="6357871" y="2513179"/>
              <a:ext cx="2330688" cy="1347537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0DC718-DD3D-3311-40FA-7E45C143091D}"/>
                </a:ext>
              </a:extLst>
            </p:cNvPr>
            <p:cNvCxnSpPr>
              <a:cxnSpLocks/>
            </p:cNvCxnSpPr>
            <p:nvPr/>
          </p:nvCxnSpPr>
          <p:spPr>
            <a:xfrm>
              <a:off x="7127567" y="2520379"/>
              <a:ext cx="1553792" cy="1347537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9FE708-5863-74A4-E61C-6D4A9CBD42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7254" y="1990665"/>
              <a:ext cx="467513" cy="522514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8FD143-42B9-25C1-8F7F-574F3F8C9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7871" y="1990665"/>
              <a:ext cx="309383" cy="522514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294427D-BFF8-CE88-C582-BFA6E8CAA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7254" y="1165642"/>
              <a:ext cx="467513" cy="840225"/>
            </a:xfrm>
            <a:prstGeom prst="line">
              <a:avLst/>
            </a:prstGeom>
            <a:ln w="254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7F0B69-1F13-4DF4-3BD5-121DD259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4767" y="1165642"/>
              <a:ext cx="1523747" cy="2671161"/>
            </a:xfrm>
            <a:prstGeom prst="line">
              <a:avLst/>
            </a:prstGeom>
            <a:ln w="254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6F2858-2CFF-E8B4-C8BF-E1CBF96B5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8508" y="1165642"/>
              <a:ext cx="309059" cy="1608794"/>
            </a:xfrm>
            <a:prstGeom prst="line">
              <a:avLst/>
            </a:prstGeom>
            <a:ln w="254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56EBB5-46FA-88AC-EBC6-7AB8714351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1967" y="1205070"/>
              <a:ext cx="381248" cy="1979247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6BAD8C-8EE8-A468-394F-9115EB116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0367" y="1205070"/>
              <a:ext cx="21600" cy="1315309"/>
            </a:xfrm>
            <a:prstGeom prst="line">
              <a:avLst/>
            </a:prstGeom>
            <a:ln w="2540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8FD2E0-2530-FE73-BE7B-7FE9943B3779}"/>
                    </a:ext>
                  </a:extLst>
                </p:cNvPr>
                <p:cNvSpPr txBox="1"/>
                <p:nvPr/>
              </p:nvSpPr>
              <p:spPr>
                <a:xfrm>
                  <a:off x="6973037" y="890698"/>
                  <a:ext cx="259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i="0" dirty="0" smtClean="0">
                            <a:latin typeface="Cambria Math" panose="02040503050406030204" pitchFamily="18" charset="0"/>
                          </a:rPr>
                          <m:t>Li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8FD2E0-2530-FE73-BE7B-7FE9943B3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037" y="890698"/>
                  <a:ext cx="259200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E924FF-A2E9-E9F7-D70A-317833176829}"/>
                    </a:ext>
                  </a:extLst>
                </p:cNvPr>
                <p:cNvSpPr txBox="1"/>
                <p:nvPr/>
              </p:nvSpPr>
              <p:spPr>
                <a:xfrm>
                  <a:off x="8629714" y="3801988"/>
                  <a:ext cx="3540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Cu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E924FF-A2E9-E9F7-D70A-317833176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714" y="3801988"/>
                  <a:ext cx="35401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6767AB-E37F-A6CF-E2BA-93133D655182}"/>
                    </a:ext>
                  </a:extLst>
                </p:cNvPr>
                <p:cNvSpPr txBox="1"/>
                <p:nvPr/>
              </p:nvSpPr>
              <p:spPr>
                <a:xfrm>
                  <a:off x="5893796" y="2359290"/>
                  <a:ext cx="4675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LiSn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46767AB-E37F-A6CF-E2BA-93133D655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796" y="2359290"/>
                  <a:ext cx="467513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3B1C3AC-ECBA-17FF-F216-55957963FCB9}"/>
                    </a:ext>
                  </a:extLst>
                </p:cNvPr>
                <p:cNvSpPr txBox="1"/>
                <p:nvPr/>
              </p:nvSpPr>
              <p:spPr>
                <a:xfrm>
                  <a:off x="6046051" y="1692600"/>
                  <a:ext cx="6344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Li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Sn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3B1C3AC-ECBA-17FF-F216-55957963FC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051" y="1692600"/>
                  <a:ext cx="634412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207627-9AFD-5E7B-D1D8-3FD281DA0E1F}"/>
                    </a:ext>
                  </a:extLst>
                </p:cNvPr>
                <p:cNvSpPr txBox="1"/>
                <p:nvPr/>
              </p:nvSpPr>
              <p:spPr>
                <a:xfrm>
                  <a:off x="6237420" y="2758086"/>
                  <a:ext cx="81281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Cu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Li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Sn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207627-9AFD-5E7B-D1D8-3FD281DA0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420" y="2758086"/>
                  <a:ext cx="81281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1DC7A5-57B9-2628-F234-561A3417AC34}"/>
                    </a:ext>
                  </a:extLst>
                </p:cNvPr>
                <p:cNvSpPr txBox="1"/>
                <p:nvPr/>
              </p:nvSpPr>
              <p:spPr>
                <a:xfrm>
                  <a:off x="6915410" y="3160767"/>
                  <a:ext cx="7246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Cu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LiSn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1DC7A5-57B9-2628-F234-561A3417A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410" y="3160767"/>
                  <a:ext cx="724643" cy="307777"/>
                </a:xfrm>
                <a:prstGeom prst="rect">
                  <a:avLst/>
                </a:prstGeom>
                <a:blipFill>
                  <a:blip r:embed="rId17"/>
                  <a:stretch>
                    <a:fillRect r="-5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AFB37A-D507-C498-EC3E-018A917DF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654" y="2518669"/>
              <a:ext cx="305901" cy="255767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AA99F5-4A0A-E92F-830B-4E8DD7AF91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122" y="2519774"/>
              <a:ext cx="395188" cy="674373"/>
            </a:xfrm>
            <a:prstGeom prst="line">
              <a:avLst/>
            </a:prstGeom>
            <a:ln w="254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20E10C-7E70-9926-520C-2096D242BBBF}"/>
                    </a:ext>
                  </a:extLst>
                </p:cNvPr>
                <p:cNvSpPr txBox="1"/>
                <p:nvPr/>
              </p:nvSpPr>
              <p:spPr>
                <a:xfrm>
                  <a:off x="7102637" y="2324133"/>
                  <a:ext cx="7551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Cu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Li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20E10C-7E70-9926-520C-2096D242B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637" y="2324133"/>
                  <a:ext cx="755176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24F8E-77F1-D0B0-072A-23A6854AE7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7603" y="1613288"/>
            <a:ext cx="1526854" cy="15268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15C8A4-7007-305B-3846-8FD1A53653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602" y="3191799"/>
            <a:ext cx="1526854" cy="15179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3C87A0-EA1C-43FD-657B-75F7F72A70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9494" y="1613288"/>
            <a:ext cx="1498559" cy="15234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C28437D-A4A1-B61D-0745-D532D485359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9838" y="3191687"/>
            <a:ext cx="1498215" cy="1513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1B0A664-92DC-E840-7EF4-36789F4907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43622" y="1619019"/>
            <a:ext cx="1517930" cy="15206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46F837-FA5A-EE0D-55F6-5EF8DA5988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5209" y="3191687"/>
            <a:ext cx="1513300" cy="15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Solving for plastic strain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1800" b="1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800" b="0" i="1" kern="100" smtClean="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𝑝𝑙</m:t>
                            </m:r>
                          </m:sub>
                        </m:sSub>
                      </m:e>
                    </m:d>
                    <m:r>
                      <a:rPr lang="en-US" altLang="zh-CN" sz="18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∶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180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</m:e>
                    </m:d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lang="en-US" altLang="zh-CN" sz="18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b="0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8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𝑝𝑙</m:t>
                            </m:r>
                          </m:sub>
                        </m:sSub>
                      </m:e>
                    </m:d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≤0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800" b="1" i="1" kern="100" smtClean="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𝑝𝑙</m:t>
                        </m:r>
                      </m:sub>
                    </m:sSub>
                    <m:r>
                      <a:rPr lang="en-US" altLang="zh-CN" sz="1800" b="1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CN" altLang="en-US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</m:acc>
                    <m:f>
                      <m:fPr>
                        <m:ctrlPr>
                          <a:rPr lang="en-US" altLang="zh-CN" sz="180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800" b="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𝝈</m:t>
                            </m:r>
                            <m:d>
                              <m:dPr>
                                <m:ctrlPr>
                                  <a:rPr lang="en-US" altLang="zh-CN" sz="1800" b="1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800" b="1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</m:e>
                            </m:d>
                            <m:r>
                              <a:rPr lang="en-US" altLang="zh-CN" sz="1800" b="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8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800" b="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b="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1800" b="0" i="1" kern="10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zh-CN" altLang="en-US" sz="1800" b="1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en-US" altLang="zh-CN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𝝓</m:t>
                            </m:r>
                          </m:e>
                        </m:d>
                      </m:den>
                    </m:f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1800" b="1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zh-CN" altLang="en-US" sz="18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</m:acc>
                    <m:f>
                      <m:fPr>
                        <m:ctrlPr>
                          <a:rPr lang="en-US" altLang="zh-CN" sz="1800" b="1" i="1" kern="100" smtClean="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r>
                              <a:rPr lang="en-US" altLang="zh-CN" sz="1800" b="0" i="1" kern="10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1800" b="0" i="1" kern="100" smtClean="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8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1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sz="1800" i="1" kern="10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  <m:r>
                                  <a:rPr lang="en-US" altLang="zh-CN" sz="1800" b="0" i="1" kern="100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b="0" i="1" kern="100" smtClean="0"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3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4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8487D4D-2030-4047-40EB-1E588EDD6EC0}"/>
              </a:ext>
            </a:extLst>
          </p:cNvPr>
          <p:cNvSpPr txBox="1"/>
          <p:nvPr/>
        </p:nvSpPr>
        <p:spPr>
          <a:xfrm>
            <a:off x="4526603" y="4803449"/>
            <a:ext cx="4584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 strain </a:t>
            </a:r>
            <a:r>
              <a:rPr lang="en-US" altLang="zh-CN" sz="10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elasto</a:t>
            </a:r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-plastic model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Daniel Schneider,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Mech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2014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1C84D88B-CC1E-7E92-E0CC-BB0638A12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616"/>
          <a:stretch/>
        </p:blipFill>
        <p:spPr>
          <a:xfrm>
            <a:off x="3730329" y="2408451"/>
            <a:ext cx="1680111" cy="1675412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FB69308C-13C5-0F61-0F38-010A2EA8B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121"/>
          <a:stretch/>
        </p:blipFill>
        <p:spPr>
          <a:xfrm>
            <a:off x="1978419" y="2408451"/>
            <a:ext cx="1680112" cy="1675411"/>
          </a:xfrm>
          <a:prstGeom prst="rect">
            <a:avLst/>
          </a:prstGeom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D8D1554E-F3C7-8817-6B47-18A9AA89E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057"/>
          <a:stretch/>
        </p:blipFill>
        <p:spPr>
          <a:xfrm>
            <a:off x="216000" y="2408453"/>
            <a:ext cx="1690621" cy="16754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5CC704-1A22-C554-61EA-09B57A075D86}"/>
              </a:ext>
            </a:extLst>
          </p:cNvPr>
          <p:cNvSpPr txBox="1"/>
          <p:nvPr/>
        </p:nvSpPr>
        <p:spPr>
          <a:xfrm>
            <a:off x="216000" y="4083862"/>
            <a:ext cx="168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vMise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stress</a:t>
            </a:r>
          </a:p>
          <a:p>
            <a:pPr algn="ctr"/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(pure elasticity)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882213-C12C-9482-BB21-39B7C03FA828}"/>
              </a:ext>
            </a:extLst>
          </p:cNvPr>
          <p:cNvSpPr txBox="1"/>
          <p:nvPr/>
        </p:nvSpPr>
        <p:spPr>
          <a:xfrm>
            <a:off x="1973164" y="4094147"/>
            <a:ext cx="168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vMise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stress</a:t>
            </a:r>
          </a:p>
          <a:p>
            <a:pPr algn="ctr"/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elasto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-plasticity)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FFB7B8-B689-F5A3-5EC7-E0538FBD3C61}"/>
              </a:ext>
            </a:extLst>
          </p:cNvPr>
          <p:cNvSpPr txBox="1"/>
          <p:nvPr/>
        </p:nvSpPr>
        <p:spPr>
          <a:xfrm>
            <a:off x="3730329" y="4091106"/>
            <a:ext cx="1680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ave.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plastic strain</a:t>
            </a:r>
          </a:p>
          <a:p>
            <a:pPr algn="ctr"/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zh-CN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elasto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-plasticity)</a:t>
            </a:r>
            <a:endParaRPr lang="zh-CN" altLang="en-US"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A96873CB-DD11-B362-A9DC-FA6D2D625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38" y="1280061"/>
            <a:ext cx="2983862" cy="28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Background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Sn</m:t>
                    </m:r>
                  </m:oMath>
                </a14:m>
                <a:r>
                  <a:rPr lang="en-US" altLang="zh-CN" dirty="0"/>
                  <a:t> electrode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3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9">
            <a:extLst>
              <a:ext uri="{FF2B5EF4-FFF2-40B4-BE49-F238E27FC236}">
                <a16:creationId xmlns:a16="http://schemas.microsoft.com/office/drawing/2014/main" id="{ED8DEA84-E68D-EDC0-A5CB-AAF0910D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1464297"/>
            <a:ext cx="4542637" cy="3146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E260FB-A94C-5C2F-D046-9062CF8225EC}"/>
                  </a:ext>
                </a:extLst>
              </p:cNvPr>
              <p:cNvSpPr txBox="1"/>
              <p:nvPr/>
            </p:nvSpPr>
            <p:spPr>
              <a:xfrm>
                <a:off x="4841796" y="1606629"/>
                <a:ext cx="4158532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high theoretical capacity </a:t>
                </a:r>
                <a14:m>
                  <m:oMath xmlns:m="http://schemas.openxmlformats.org/officeDocument/2006/math">
                    <m:r>
                      <a:rPr lang="en-US" altLang="zh-CN" sz="20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994 </m:t>
                    </m:r>
                    <m:r>
                      <m:rPr>
                        <m:sty m:val="p"/>
                      </m:rPr>
                      <a:rPr lang="en-US" altLang="zh-CN" sz="2000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mAh</m:t>
                    </m:r>
                    <m:r>
                      <a:rPr lang="en-US" altLang="zh-CN" sz="2000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000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g</m:t>
                    </m:r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large volume deformation </a:t>
                </a:r>
                <a14:m>
                  <m:oMath xmlns:m="http://schemas.openxmlformats.org/officeDocument/2006/math">
                    <m:r>
                      <a:rPr lang="en-US" altLang="zh-CN" sz="200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~300%</m:t>
                    </m:r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multiphase transformation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 spc="-1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i="1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0.4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LiSn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2.333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:r>
                  <a:rPr lang="en-US" altLang="zh-CN" kern="100" spc="-1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2.5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2.6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3.5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 and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4.4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pc="-1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Li</m:t>
                        </m:r>
                      </m:e>
                      <m:sub>
                        <m:r>
                          <a:rPr lang="en-US" altLang="zh-CN" kern="100" spc="-1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4.25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Sn</m:t>
                    </m:r>
                  </m:oMath>
                </a14:m>
                <a:r>
                  <a:rPr lang="en-US" altLang="zh-CN" kern="100" spc="-1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E260FB-A94C-5C2F-D046-9062CF82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96" y="1606629"/>
                <a:ext cx="4158532" cy="2739211"/>
              </a:xfrm>
              <a:prstGeom prst="rect">
                <a:avLst/>
              </a:prstGeom>
              <a:blipFill>
                <a:blip r:embed="rId5"/>
                <a:stretch>
                  <a:fillRect l="-1466" t="-1336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BD00123-D8BB-5023-1445-6BAA602F6482}"/>
              </a:ext>
            </a:extLst>
          </p:cNvPr>
          <p:cNvSpPr txBox="1"/>
          <p:nvPr/>
        </p:nvSpPr>
        <p:spPr>
          <a:xfrm>
            <a:off x="5502191" y="4804198"/>
            <a:ext cx="3641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Xinwei</a:t>
            </a:r>
            <a:r>
              <a:rPr lang="en-US" altLang="zh-CN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Zhou, ACS Applied Materials &amp; Interfaces, 2019.</a:t>
            </a:r>
            <a:endParaRPr lang="zh-CN" altLang="en-US" sz="10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59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 The elastoplastic solution in ideal nanoparticle</a:t>
                </a:r>
              </a:p>
              <a:p>
                <a:r>
                  <a:rPr lang="en-US" altLang="zh-CN" dirty="0"/>
                  <a:t>                      set                              </a:t>
                </a:r>
                <a:r>
                  <a:rPr lang="en-US" altLang="zh-CN" dirty="0" err="1"/>
                  <a:t>set</a:t>
                </a:r>
                <a:r>
                  <a:rPr lang="en-US" altLang="zh-CN" dirty="0"/>
                  <a:t>                              </a:t>
                </a:r>
                <a:r>
                  <a:rPr lang="en-US" altLang="zh-CN" dirty="0" err="1"/>
                  <a:t>set</a:t>
                </a:r>
                <a:endParaRPr lang="en-US" altLang="zh-CN" dirty="0"/>
              </a:p>
              <a:p>
                <a:r>
                  <a:rPr lang="en-US" altLang="zh-CN" dirty="0"/>
                  <a:t>                     yield                           </a:t>
                </a:r>
                <a:r>
                  <a:rPr lang="en-US" altLang="zh-CN" dirty="0" err="1"/>
                  <a:t>yield</a:t>
                </a:r>
                <a:r>
                  <a:rPr lang="en-US" altLang="zh-CN" dirty="0"/>
                  <a:t>                           </a:t>
                </a:r>
                <a:r>
                  <a:rPr lang="en-US" altLang="zh-CN" dirty="0" err="1"/>
                  <a:t>yield</a:t>
                </a:r>
                <a:endParaRPr lang="en-US" altLang="zh-CN" dirty="0"/>
              </a:p>
              <a:p>
                <a:r>
                  <a:rPr lang="en-US" altLang="zh-CN" dirty="0"/>
                  <a:t>                    stress                         </a:t>
                </a:r>
                <a:r>
                  <a:rPr lang="en-US" altLang="zh-CN" dirty="0" err="1"/>
                  <a:t>stress</a:t>
                </a:r>
                <a:r>
                  <a:rPr lang="en-US" altLang="zh-CN" dirty="0"/>
                  <a:t>                         </a:t>
                </a:r>
                <a:r>
                  <a:rPr lang="en-US" altLang="zh-CN" dirty="0" err="1"/>
                  <a:t>stress</a:t>
                </a:r>
                <a:endParaRPr lang="en-US" altLang="zh-CN" dirty="0"/>
              </a:p>
              <a:p>
                <a:r>
                  <a:rPr lang="en-US" altLang="zh-CN" dirty="0"/>
                  <a:t>                      1.0                              0.7                              0.4</a:t>
                </a:r>
              </a:p>
              <a:p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DF2C3207-D2E8-B1B6-86DC-DD9E6EF2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53" y="1381819"/>
            <a:ext cx="1617996" cy="162110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9014DD9-2C13-C9AD-320E-326ADD2C07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918" y="1381819"/>
            <a:ext cx="1617998" cy="162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637F0A-482B-66FA-1355-7FDEAEA5A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918" y="3064908"/>
            <a:ext cx="1617998" cy="16128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97EADE-16B0-B8F1-90FC-3DE879D51845}"/>
              </a:ext>
            </a:extLst>
          </p:cNvPr>
          <p:cNvSpPr txBox="1"/>
          <p:nvPr/>
        </p:nvSpPr>
        <p:spPr>
          <a:xfrm>
            <a:off x="120007" y="445923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pure-elastic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1CA21-66FE-8D9F-BDE7-ADFC643EF663}"/>
              </a:ext>
            </a:extLst>
          </p:cNvPr>
          <p:cNvSpPr txBox="1"/>
          <p:nvPr/>
        </p:nvSpPr>
        <p:spPr>
          <a:xfrm>
            <a:off x="158921" y="2783131"/>
            <a:ext cx="161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complex structure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149A06-19B9-1745-2324-509F81530A9D}"/>
              </a:ext>
            </a:extLst>
          </p:cNvPr>
          <p:cNvSpPr txBox="1"/>
          <p:nvPr/>
        </p:nvSpPr>
        <p:spPr>
          <a:xfrm>
            <a:off x="2447771" y="2778756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</a:rPr>
              <a:t>ave</a:t>
            </a:r>
            <a:r>
              <a:rPr lang="en-US" altLang="zh-CN" sz="1000" dirty="0">
                <a:solidFill>
                  <a:schemeClr val="bg1"/>
                </a:solidFill>
              </a:rPr>
              <a:t>-plastic strain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15A1E94-8C57-2D36-BDBA-A17A971238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9652" y="3059795"/>
            <a:ext cx="1617999" cy="16179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BCE278-3AA3-39F9-3D4D-CF9C53178DA9}"/>
              </a:ext>
            </a:extLst>
          </p:cNvPr>
          <p:cNvSpPr txBox="1"/>
          <p:nvPr/>
        </p:nvSpPr>
        <p:spPr>
          <a:xfrm>
            <a:off x="2447771" y="445738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elastoplastic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4F7C534-75ED-213D-8C9E-BA95763EFE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2122" y="1381819"/>
            <a:ext cx="1617999" cy="16272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F58C3D-9154-4981-EEC5-1D54923488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9840" y="1379284"/>
            <a:ext cx="1617996" cy="162109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7673EE2-BE2D-4811-23AA-465F500EAD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59841" y="3060114"/>
            <a:ext cx="1617996" cy="16117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9ECB85-1E9A-08A8-A6E8-9C3FDBA89A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1157" y="3059795"/>
            <a:ext cx="1608709" cy="16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7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 The elastoplastic solution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</a:p>
              <a:p>
                <a:r>
                  <a:rPr lang="en-US" altLang="zh-CN" dirty="0"/>
                  <a:t>                      set                              </a:t>
                </a:r>
                <a:r>
                  <a:rPr lang="en-US" altLang="zh-CN" dirty="0" err="1"/>
                  <a:t>set</a:t>
                </a:r>
                <a:r>
                  <a:rPr lang="en-US" altLang="zh-CN" dirty="0"/>
                  <a:t>                              </a:t>
                </a:r>
                <a:r>
                  <a:rPr lang="en-US" altLang="zh-CN" dirty="0" err="1"/>
                  <a:t>set</a:t>
                </a:r>
                <a:endParaRPr lang="en-US" altLang="zh-CN" dirty="0"/>
              </a:p>
              <a:p>
                <a:r>
                  <a:rPr lang="en-US" altLang="zh-CN" dirty="0"/>
                  <a:t>                     yield                           </a:t>
                </a:r>
                <a:r>
                  <a:rPr lang="en-US" altLang="zh-CN" dirty="0" err="1"/>
                  <a:t>yield</a:t>
                </a:r>
                <a:r>
                  <a:rPr lang="en-US" altLang="zh-CN" dirty="0"/>
                  <a:t>                           </a:t>
                </a:r>
                <a:r>
                  <a:rPr lang="en-US" altLang="zh-CN" dirty="0" err="1"/>
                  <a:t>yield</a:t>
                </a:r>
                <a:endParaRPr lang="en-US" altLang="zh-CN" dirty="0"/>
              </a:p>
              <a:p>
                <a:r>
                  <a:rPr lang="en-US" altLang="zh-CN" dirty="0"/>
                  <a:t>                    stress                         </a:t>
                </a:r>
                <a:r>
                  <a:rPr lang="en-US" altLang="zh-CN" dirty="0" err="1"/>
                  <a:t>stress</a:t>
                </a:r>
                <a:r>
                  <a:rPr lang="en-US" altLang="zh-CN" dirty="0"/>
                  <a:t>                         </a:t>
                </a:r>
                <a:r>
                  <a:rPr lang="en-US" altLang="zh-CN" dirty="0" err="1"/>
                  <a:t>stress</a:t>
                </a:r>
                <a:endParaRPr lang="en-US" altLang="zh-CN" dirty="0"/>
              </a:p>
              <a:p>
                <a:r>
                  <a:rPr lang="en-US" altLang="zh-CN" dirty="0"/>
                  <a:t>                      1.0                              0.7                              0.4</a:t>
                </a:r>
              </a:p>
              <a:p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9F4E6605-BC78-8900-31F1-D8FB446B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652" y="3059795"/>
            <a:ext cx="1607409" cy="16166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B92379-382F-AD66-C8D1-E590E425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42" y="1379284"/>
            <a:ext cx="1609810" cy="1619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058557-CD95-104F-635C-7A1960357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652" y="1379284"/>
            <a:ext cx="1609809" cy="1612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84E786-2C8D-B24D-5196-6ACEEAD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22" y="3059795"/>
            <a:ext cx="1607408" cy="16043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F000FD-BA50-47F2-23B8-7D99B43BB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26" y="1385494"/>
            <a:ext cx="1609809" cy="1612887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C97EADE-16B0-B8F1-90FC-3DE879D51845}"/>
              </a:ext>
            </a:extLst>
          </p:cNvPr>
          <p:cNvSpPr txBox="1"/>
          <p:nvPr/>
        </p:nvSpPr>
        <p:spPr>
          <a:xfrm>
            <a:off x="120007" y="445923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pure-elastic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1CA21-66FE-8D9F-BDE7-ADFC643EF663}"/>
              </a:ext>
            </a:extLst>
          </p:cNvPr>
          <p:cNvSpPr txBox="1"/>
          <p:nvPr/>
        </p:nvSpPr>
        <p:spPr>
          <a:xfrm>
            <a:off x="158921" y="2783131"/>
            <a:ext cx="161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complex structure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149A06-19B9-1745-2324-509F81530A9D}"/>
              </a:ext>
            </a:extLst>
          </p:cNvPr>
          <p:cNvSpPr txBox="1"/>
          <p:nvPr/>
        </p:nvSpPr>
        <p:spPr>
          <a:xfrm>
            <a:off x="2447771" y="2778756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</a:rPr>
              <a:t>ave</a:t>
            </a:r>
            <a:r>
              <a:rPr lang="en-US" altLang="zh-CN" sz="1000" dirty="0">
                <a:solidFill>
                  <a:schemeClr val="bg1"/>
                </a:solidFill>
              </a:rPr>
              <a:t>-plastic strain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BCE278-3AA3-39F9-3D4D-CF9C53178DA9}"/>
              </a:ext>
            </a:extLst>
          </p:cNvPr>
          <p:cNvSpPr txBox="1"/>
          <p:nvPr/>
        </p:nvSpPr>
        <p:spPr>
          <a:xfrm>
            <a:off x="2447771" y="445738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elastoplastic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5EE6767-285A-EBC1-88B2-BAD711CD7A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0027" y="1379284"/>
            <a:ext cx="1617984" cy="16117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B252DF4-5AA8-FAEF-0FBE-7A3EDF4F39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0028" y="3064280"/>
            <a:ext cx="1596790" cy="159984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4CC6EB4-7078-01EF-82D0-4206B6E63E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346" y="3059795"/>
            <a:ext cx="1617999" cy="16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2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 The elastoplastic solution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</a:p>
              <a:p>
                <a:r>
                  <a:rPr lang="en-US" altLang="zh-CN" dirty="0"/>
                  <a:t>                      set                              </a:t>
                </a:r>
                <a:r>
                  <a:rPr lang="en-US" altLang="zh-CN" dirty="0" err="1"/>
                  <a:t>set</a:t>
                </a:r>
                <a:r>
                  <a:rPr lang="en-US" altLang="zh-CN" dirty="0"/>
                  <a:t>                              </a:t>
                </a:r>
                <a:r>
                  <a:rPr lang="en-US" altLang="zh-CN" dirty="0" err="1"/>
                  <a:t>set</a:t>
                </a:r>
                <a:endParaRPr lang="en-US" altLang="zh-CN" dirty="0"/>
              </a:p>
              <a:p>
                <a:r>
                  <a:rPr lang="en-US" altLang="zh-CN" dirty="0"/>
                  <a:t>                     yield                           </a:t>
                </a:r>
                <a:r>
                  <a:rPr lang="en-US" altLang="zh-CN" dirty="0" err="1"/>
                  <a:t>yield</a:t>
                </a:r>
                <a:r>
                  <a:rPr lang="en-US" altLang="zh-CN" dirty="0"/>
                  <a:t>                           </a:t>
                </a:r>
                <a:r>
                  <a:rPr lang="en-US" altLang="zh-CN" dirty="0" err="1"/>
                  <a:t>yield</a:t>
                </a:r>
                <a:endParaRPr lang="en-US" altLang="zh-CN" dirty="0"/>
              </a:p>
              <a:p>
                <a:r>
                  <a:rPr lang="en-US" altLang="zh-CN" dirty="0"/>
                  <a:t>                    stress                         </a:t>
                </a:r>
                <a:r>
                  <a:rPr lang="en-US" altLang="zh-CN" dirty="0" err="1"/>
                  <a:t>stress</a:t>
                </a:r>
                <a:r>
                  <a:rPr lang="en-US" altLang="zh-CN" dirty="0"/>
                  <a:t>                         </a:t>
                </a:r>
                <a:r>
                  <a:rPr lang="en-US" altLang="zh-CN" dirty="0" err="1"/>
                  <a:t>stress</a:t>
                </a:r>
                <a:endParaRPr lang="en-US" altLang="zh-CN" dirty="0"/>
              </a:p>
              <a:p>
                <a:r>
                  <a:rPr lang="en-US" altLang="zh-CN" dirty="0"/>
                  <a:t>                      1.0                              0.7                              0.4</a:t>
                </a:r>
              </a:p>
              <a:p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606926B-F75E-6834-08C5-665AEE0FD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0" y="1379284"/>
            <a:ext cx="1600877" cy="160702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F4E6605-BC78-8900-31F1-D8FB446B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652" y="3059795"/>
            <a:ext cx="1607409" cy="16166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7B92379-382F-AD66-C8D1-E590E4250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842" y="1379284"/>
            <a:ext cx="1609810" cy="1619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058557-CD95-104F-635C-7A196035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652" y="1379284"/>
            <a:ext cx="1609809" cy="1612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84E786-2C8D-B24D-5196-6ACEEAD2A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22" y="3059795"/>
            <a:ext cx="1607408" cy="160433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C97EADE-16B0-B8F1-90FC-3DE879D51845}"/>
              </a:ext>
            </a:extLst>
          </p:cNvPr>
          <p:cNvSpPr txBox="1"/>
          <p:nvPr/>
        </p:nvSpPr>
        <p:spPr>
          <a:xfrm>
            <a:off x="120007" y="445923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pure-elastic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1CA21-66FE-8D9F-BDE7-ADFC643EF663}"/>
              </a:ext>
            </a:extLst>
          </p:cNvPr>
          <p:cNvSpPr txBox="1"/>
          <p:nvPr/>
        </p:nvSpPr>
        <p:spPr>
          <a:xfrm>
            <a:off x="158921" y="2783131"/>
            <a:ext cx="161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complex structure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149A06-19B9-1745-2324-509F81530A9D}"/>
              </a:ext>
            </a:extLst>
          </p:cNvPr>
          <p:cNvSpPr txBox="1"/>
          <p:nvPr/>
        </p:nvSpPr>
        <p:spPr>
          <a:xfrm>
            <a:off x="2447771" y="2778756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</a:rPr>
              <a:t>ave</a:t>
            </a:r>
            <a:r>
              <a:rPr lang="en-US" altLang="zh-CN" sz="1000" dirty="0">
                <a:solidFill>
                  <a:schemeClr val="bg1"/>
                </a:solidFill>
              </a:rPr>
              <a:t>-plastic strain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BCE278-3AA3-39F9-3D4D-CF9C53178DA9}"/>
              </a:ext>
            </a:extLst>
          </p:cNvPr>
          <p:cNvSpPr txBox="1"/>
          <p:nvPr/>
        </p:nvSpPr>
        <p:spPr>
          <a:xfrm>
            <a:off x="2447771" y="445738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elastoplastic </a:t>
            </a:r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5EE6767-285A-EBC1-88B2-BAD711CD7A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0027" y="1379284"/>
            <a:ext cx="1617984" cy="161179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B252DF4-5AA8-FAEF-0FBE-7A3EDF4F39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0028" y="3064280"/>
            <a:ext cx="1596790" cy="159984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4CC6EB4-7078-01EF-82D0-4206B6E63E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346" y="3059795"/>
            <a:ext cx="1617999" cy="16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0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 The elastoplastic solution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</a:p>
              <a:p>
                <a:r>
                  <a:rPr lang="en-US" altLang="zh-CN" dirty="0"/>
                  <a:t> 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 </a:t>
                </a:r>
                <a:r>
                  <a:rPr lang="en-US" altLang="zh-CN" dirty="0" err="1"/>
                  <a:t>vMises</a:t>
                </a:r>
                <a:endParaRPr lang="en-US" altLang="zh-CN" dirty="0"/>
              </a:p>
              <a:p>
                <a:r>
                  <a:rPr lang="en-US" altLang="zh-CN" dirty="0"/>
                  <a:t>                         stress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2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EAD193DA-D5B3-3108-711A-6CB7A758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13" y="1437744"/>
            <a:ext cx="4129889" cy="31735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606926B-F75E-6834-08C5-665AEE0F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0" y="1379284"/>
            <a:ext cx="1600877" cy="16070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84E786-2C8D-B24D-5196-6ACEEAD2A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2" y="3059795"/>
            <a:ext cx="1607408" cy="1604334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C97EADE-16B0-B8F1-90FC-3DE879D51845}"/>
              </a:ext>
            </a:extLst>
          </p:cNvPr>
          <p:cNvSpPr txBox="1"/>
          <p:nvPr/>
        </p:nvSpPr>
        <p:spPr>
          <a:xfrm>
            <a:off x="120007" y="4459235"/>
            <a:ext cx="175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</a:rPr>
              <a:t>vMises</a:t>
            </a:r>
            <a:r>
              <a:rPr lang="en-US" altLang="zh-CN" sz="1000" dirty="0">
                <a:solidFill>
                  <a:schemeClr val="bg1"/>
                </a:solidFill>
              </a:rPr>
              <a:t> stress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91CA21-66FE-8D9F-BDE7-ADFC643EF663}"/>
              </a:ext>
            </a:extLst>
          </p:cNvPr>
          <p:cNvSpPr txBox="1"/>
          <p:nvPr/>
        </p:nvSpPr>
        <p:spPr>
          <a:xfrm>
            <a:off x="158921" y="2783131"/>
            <a:ext cx="161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complex structure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93D81E-AF89-A1B0-B15C-33FDC33821C9}"/>
              </a:ext>
            </a:extLst>
          </p:cNvPr>
          <p:cNvCxnSpPr>
            <a:cxnSpLocks/>
          </p:cNvCxnSpPr>
          <p:nvPr/>
        </p:nvCxnSpPr>
        <p:spPr>
          <a:xfrm>
            <a:off x="797668" y="3463047"/>
            <a:ext cx="343443" cy="0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B5740AD-8301-3FAE-1CE8-374ECDC4E331}"/>
              </a:ext>
            </a:extLst>
          </p:cNvPr>
          <p:cNvSpPr txBox="1"/>
          <p:nvPr/>
        </p:nvSpPr>
        <p:spPr>
          <a:xfrm>
            <a:off x="6671199" y="1895050"/>
            <a:ext cx="2104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pure elastic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yield stress = 1.0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yield stress = 0.7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yield stress = 0.4</a:t>
            </a:r>
          </a:p>
          <a:p>
            <a:r>
              <a:rPr lang="en-US" altLang="zh-CN" dirty="0">
                <a:solidFill>
                  <a:srgbClr val="FFC000"/>
                </a:solidFill>
              </a:rPr>
              <a:t>yield stress = 0.1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061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 Crack propagation model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𝑐𝑟𝑎𝑐𝑘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0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𝑚𝑒𝑐h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Crack profile in equilibrium: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 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Crack resistance: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sSubSup>
                              <m:sSub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     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 b="-14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11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8">
            <a:extLst>
              <a:ext uri="{FF2B5EF4-FFF2-40B4-BE49-F238E27FC236}">
                <a16:creationId xmlns:a16="http://schemas.microsoft.com/office/drawing/2014/main" id="{0748E81F-CC4D-7D8E-722E-A70FF1ED2200}"/>
              </a:ext>
            </a:extLst>
          </p:cNvPr>
          <p:cNvSpPr txBox="1"/>
          <p:nvPr/>
        </p:nvSpPr>
        <p:spPr>
          <a:xfrm>
            <a:off x="3535200" y="4785554"/>
            <a:ext cx="5530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Phase-field modeling of ductile fracture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M. Ambati et al., </a:t>
            </a:r>
            <a:r>
              <a:rPr lang="en-US" altLang="zh-CN" sz="10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Mech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2015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13C8A1-505B-9949-7E7C-5C12F79F9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9240" y="1888256"/>
            <a:ext cx="3633109" cy="27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0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DFEB9D2-AEB8-5A09-4219-AD5582CD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1" y="296244"/>
            <a:ext cx="6272814" cy="575989"/>
          </a:xfrm>
        </p:spPr>
        <p:txBody>
          <a:bodyPr>
            <a:noAutofit/>
          </a:bodyPr>
          <a:lstStyle/>
          <a:p>
            <a:r>
              <a:rPr lang="en-US" altLang="zh-CN" dirty="0"/>
              <a:t>4.	The End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D67699-CAAB-CBAA-9AA4-0D1FD342A456}"/>
              </a:ext>
            </a:extLst>
          </p:cNvPr>
          <p:cNvSpPr txBox="1"/>
          <p:nvPr/>
        </p:nvSpPr>
        <p:spPr>
          <a:xfrm>
            <a:off x="2286000" y="238905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Thanks for listening 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814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1999" y="1009772"/>
                <a:ext cx="8676001" cy="36015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200" dirty="0"/>
                  <a:t>Phase-field Modeling</a:t>
                </a:r>
              </a:p>
              <a:p>
                <a:pPr marL="805077" lvl="3" indent="0">
                  <a:buNone/>
                </a:pPr>
                <a:r>
                  <a:rPr lang="en-US" altLang="zh-CN" dirty="0"/>
                  <a:t>				</a:t>
                </a:r>
                <a:r>
                  <a:rPr lang="en-US" altLang="zh-CN" sz="1700" dirty="0"/>
                  <a:t>Concentration equation for each phase (</a:t>
                </a:r>
                <a:r>
                  <a:rPr lang="en-US" altLang="zh-CN" sz="1700" b="1" dirty="0">
                    <a:solidFill>
                      <a:srgbClr val="FF0000"/>
                    </a:solidFill>
                  </a:rPr>
                  <a:t>SBM</a:t>
                </a:r>
                <a:r>
                  <a:rPr lang="en-US" altLang="zh-CN" sz="1700" dirty="0"/>
                  <a:t>):</a:t>
                </a:r>
              </a:p>
              <a:p>
                <a:pPr marL="805077" lvl="3" indent="0">
                  <a:buNone/>
                </a:pPr>
                <a:endParaRPr lang="en-US" altLang="zh-CN" sz="1700" dirty="0"/>
              </a:p>
              <a:p>
                <a:pPr marL="805077" lvl="3" indent="0">
                  <a:buNone/>
                </a:pPr>
                <a:r>
                  <a:rPr lang="en-US" altLang="zh-CN" sz="1700" dirty="0"/>
                  <a:t>				</a:t>
                </a:r>
                <a:r>
                  <a:rPr lang="zh-CN" altLang="zh-CN" sz="1700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7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7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7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7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7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sup>
                        </m:sSubSup>
                      </m:num>
                      <m:den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17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7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sup>
                    </m:sSubSup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altLang="zh-CN" sz="1700" dirty="0"/>
              </a:p>
              <a:p>
                <a:pPr marL="805077" lvl="3" indent="0">
                  <a:buNone/>
                </a:pPr>
                <a:endParaRPr lang="en-US" altLang="zh-CN" sz="1700" dirty="0"/>
              </a:p>
              <a:p>
                <a:pPr marL="805077" lvl="3" indent="0">
                  <a:buNone/>
                </a:pPr>
                <a:r>
                  <a:rPr lang="en-US" altLang="zh-CN" sz="1700" dirty="0"/>
                  <a:t>				</a:t>
                </a:r>
                <a:r>
                  <a:rPr lang="zh-CN" altLang="zh-CN" sz="1700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7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7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7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7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sz="17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f>
                      <m:f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7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7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sup>
                        </m:sSubSup>
                      </m:num>
                      <m:den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700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7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70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7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7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zh-CN" sz="17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7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17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7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𝜶</m:t>
                            </m:r>
                          </m:sup>
                        </m:sSubSup>
                      </m:e>
                    </m:d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7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sSup>
                      <m:sSupPr>
                        <m:ctrlPr>
                          <a:rPr lang="zh-CN" altLang="zh-CN" sz="17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7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7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sup>
                    </m:sSubSup>
                    <m:r>
                      <a:rPr lang="en-US" altLang="zh-CN" sz="17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17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7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sSubSup>
                      <m:sSubSupPr>
                        <m:ctrlPr>
                          <a:rPr lang="zh-CN" altLang="zh-CN" sz="17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7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altLang="zh-CN" sz="1700" dirty="0"/>
              </a:p>
              <a:p>
                <a:pPr marL="805077" lvl="3" indent="0">
                  <a:buNone/>
                </a:pPr>
                <a:endParaRPr lang="en-US" altLang="zh-CN" sz="1700" dirty="0"/>
              </a:p>
              <a:p>
                <a:pPr marL="805077" lvl="3" indent="0">
                  <a:buNone/>
                </a:pPr>
                <a:r>
                  <a:rPr lang="en-US" altLang="zh-CN" sz="1700" dirty="0"/>
                  <a:t>				Assuming </a:t>
                </a:r>
                <a:r>
                  <a:rPr lang="en-US" altLang="zh-CN" sz="1700" dirty="0">
                    <a:solidFill>
                      <a:srgbClr val="FF0000"/>
                    </a:solidFill>
                  </a:rPr>
                  <a:t>the conservation of matter in phase </a:t>
                </a:r>
              </a:p>
              <a:p>
                <a:pPr marL="805077" lvl="3" indent="0">
                  <a:buNone/>
                </a:pPr>
                <a:r>
                  <a:rPr lang="en-US" altLang="zh-CN" sz="1700" dirty="0"/>
                  <a:t>				during phase transformation:</a:t>
                </a:r>
              </a:p>
              <a:p>
                <a:pPr marL="805077" lvl="3" indent="0">
                  <a:buNone/>
                </a:pPr>
                <a:endParaRPr lang="en-US" altLang="zh-CN" sz="1700" dirty="0"/>
              </a:p>
              <a:p>
                <a:pPr marL="805077" lvl="3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7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7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7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7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zh-CN" altLang="zh-CN" sz="17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zh-CN" sz="17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7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7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7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7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zh-CN" sz="17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17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7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7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17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7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zh-CN" sz="17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7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7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r>
                                <a:rPr lang="en-US" altLang="zh-CN" sz="17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zh-CN" altLang="zh-CN" sz="17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17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17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zh-CN" altLang="zh-CN" sz="17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7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altLang="zh-CN" sz="17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altLang="zh-CN" sz="17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𝜶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7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7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  <m:sSup>
                                <m:sSupPr>
                                  <m:ctrlPr>
                                    <a:rPr lang="zh-CN" altLang="zh-CN" sz="17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sz="17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zh-CN" altLang="zh-CN" sz="17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7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altLang="zh-CN" sz="17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US" altLang="zh-CN" sz="17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17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17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zh-CN" sz="17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7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r>
                                <a:rPr lang="en-US" altLang="zh-CN" sz="1700" i="1" kern="10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sz="17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17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700" i="1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00" i="1" kern="1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00" i="1" kern="1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zh-CN" altLang="zh-CN" sz="17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zh-CN" altLang="zh-CN" sz="17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CN" altLang="zh-CN" sz="17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7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altLang="zh-CN" sz="1700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17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1999" y="1009772"/>
                <a:ext cx="8676001" cy="3601512"/>
              </a:xfrm>
              <a:blipFill>
                <a:blip r:embed="rId2"/>
                <a:stretch>
                  <a:fillRect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3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7">
            <a:extLst>
              <a:ext uri="{FF2B5EF4-FFF2-40B4-BE49-F238E27FC236}">
                <a16:creationId xmlns:a16="http://schemas.microsoft.com/office/drawing/2014/main" id="{23AA069F-BFB7-AF7A-CFB0-7F1F729905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50605"/>
          <a:stretch/>
        </p:blipFill>
        <p:spPr>
          <a:xfrm>
            <a:off x="216000" y="1431740"/>
            <a:ext cx="3385303" cy="317954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79C6EAA-2B8C-8C8F-0F12-D5A982E5C88A}"/>
              </a:ext>
            </a:extLst>
          </p:cNvPr>
          <p:cNvSpPr txBox="1"/>
          <p:nvPr/>
        </p:nvSpPr>
        <p:spPr>
          <a:xfrm>
            <a:off x="3702165" y="4823845"/>
            <a:ext cx="5441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Smoothed Boundary Method (SBM)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Hui-Chia Yu,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0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Modelling Simul. Mater. Sci. Eng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2012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99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Phase-field Modeling</a:t>
                </a:r>
              </a:p>
              <a:p>
                <a:endParaRPr lang="en-US" altLang="zh-CN" dirty="0"/>
              </a:p>
              <a:p>
                <a:r>
                  <a:rPr lang="en-US" altLang="zh-CN" sz="1600" kern="100" dirty="0">
                    <a:solidFill>
                      <a:srgbClr val="FF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flux/reaction </a:t>
                </a:r>
                <a:r>
                  <a:rPr lang="en-US" altLang="zh-CN" sz="1600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on pair-wise interface: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6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sup>
                    </m:sSubSup>
                    <m:r>
                      <a:rPr lang="en-US" altLang="zh-CN" sz="1600" b="1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6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 spc="-1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100" spc="-1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lang="zh-CN" altLang="zh-CN" sz="1600" i="1" spc="-1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 spc="-1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sz="1600" i="1" kern="100" spc="-1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𝛼𝛽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zh-CN" altLang="zh-CN" sz="16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6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𝜶𝜷</m:t>
                                </m:r>
                              </m:sup>
                            </m:sSup>
                            <m:r>
                              <a:rPr lang="en-US" altLang="zh-CN" sz="16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zh-CN" altLang="zh-CN" sz="16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zh-CN" sz="16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𝜶𝜷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altLang="zh-CN" sz="1600" i="1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r>
                  <a:rPr lang="en-US" altLang="zh-CN" sz="1600" dirty="0"/>
                  <a:t>dissipation flux: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𝜶𝜷</m:t>
                        </m:r>
                      </m:sup>
                    </m:sSup>
                    <m:r>
                      <a:rPr lang="en-US" altLang="zh-CN" sz="16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zh-CN" altLang="zh-CN" sz="1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𝜶𝜷</m:t>
                        </m:r>
                      </m:sup>
                    </m:sSubSup>
                    <m:r>
                      <a:rPr lang="en-US" altLang="zh-CN" sz="1600" b="1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en-US" altLang="zh-CN" sz="1600" dirty="0"/>
                  <a:t>electrode reaction: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zh-CN" sz="1600" b="1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p>
                    <m:r>
                      <a:rPr lang="en-US" altLang="zh-CN" sz="16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zh-CN" altLang="zh-CN" sz="1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𝐋𝐢</m:t>
                        </m:r>
                      </m:sub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altLang="zh-CN" sz="1600" b="1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𝒍</m:t>
                        </m:r>
                      </m:sup>
                    </m:sSubSup>
                    <m:r>
                      <a:rPr lang="en-US" altLang="zh-CN" sz="1600" i="1" kern="100" spc="-1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kern="100" spc="-1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kern="100" spc="-1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 b="0" i="1" kern="100" spc="-1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600" i="1" kern="100" spc="-1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100" spc="-1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kern="100" spc="-1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kern="100" spc="-1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ℱ</m:t>
                                </m:r>
                              </m:num>
                              <m:den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𝑅𝑇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ℱ</m:t>
                                </m:r>
                              </m:num>
                              <m:den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𝑅𝑇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			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3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236C129-1C9C-AFA4-1E27-9AD0C23442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r="1390"/>
          <a:stretch>
            <a:fillRect/>
          </a:stretch>
        </p:blipFill>
        <p:spPr bwMode="auto">
          <a:xfrm>
            <a:off x="4162011" y="1009772"/>
            <a:ext cx="4981989" cy="3681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979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Phase-field Modeling</a:t>
                </a:r>
              </a:p>
              <a:p>
                <a:endParaRPr lang="en-US" altLang="zh-CN" dirty="0"/>
              </a:p>
              <a:p>
                <a:r>
                  <a:rPr lang="en-US" altLang="zh-CN" sz="1600" kern="100" dirty="0">
                    <a:solidFill>
                      <a:srgbClr val="FF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flux/reaction </a:t>
                </a:r>
                <a:r>
                  <a:rPr lang="en-US" altLang="zh-CN" sz="1600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on pair-wise interface: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6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sup>
                    </m:sSubSup>
                    <m:r>
                      <a:rPr lang="en-US" altLang="zh-CN" sz="1600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6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 spc="-1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kern="100" spc="-1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lang="zh-CN" altLang="zh-CN" sz="1600" i="1" spc="-1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 spc="-1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sz="1600" i="1" kern="100" spc="-1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𝛼𝛽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zh-CN" altLang="zh-CN" sz="16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1600" b="1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𝜶𝜷</m:t>
                                </m:r>
                              </m:sup>
                            </m:sSup>
                            <m:r>
                              <a:rPr lang="en-US" altLang="zh-CN" sz="16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zh-CN" altLang="zh-CN" sz="1600" b="1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zh-CN" sz="1600" b="1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sz="16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𝜶𝜷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altLang="zh-CN" sz="1600" i="1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r>
                  <a:rPr lang="en-US" altLang="zh-CN" sz="1600" dirty="0"/>
                  <a:t>dissipation flux: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𝜶𝜷</m:t>
                        </m:r>
                      </m:sup>
                    </m:sSup>
                    <m:r>
                      <a:rPr lang="en-US" altLang="zh-CN" sz="16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Sup>
                      <m:sSubSup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zh-CN" altLang="zh-CN" sz="16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𝜶𝜷</m:t>
                        </m:r>
                      </m:sup>
                    </m:sSubSup>
                    <m:r>
                      <a:rPr lang="en-US" altLang="zh-CN" sz="1600" b="1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1600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  <m:r>
                      <a:rPr lang="zh-CN" altLang="en-US" sz="1600" b="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600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𝜛</m:t>
                        </m:r>
                      </m:num>
                      <m:den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zh-CN" sz="1600" i="1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600" i="1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/>
                  <a:t>Comparing with general equation: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num>
                      <m:den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sPre>
                      </m:e>
                      <m:sub>
                        <m:r>
                          <m:rPr>
                            <m:sty m:val="p"/>
                          </m:rPr>
                          <a:rPr lang="en-US" altLang="zh-CN" sz="16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cc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16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altLang="zh-CN" sz="1600" i="1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3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960958B-8FEE-65BF-5570-2E79D846BD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09" y="955908"/>
            <a:ext cx="3628782" cy="37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AF087-6940-3228-3B22-C68125C4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000" y="1009772"/>
            <a:ext cx="8640000" cy="3601512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2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">
            <a:extLst>
              <a:ext uri="{FF2B5EF4-FFF2-40B4-BE49-F238E27FC236}">
                <a16:creationId xmlns:a16="http://schemas.microsoft.com/office/drawing/2014/main" id="{3035A1DB-F506-5ECD-67F0-C3B696D41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635111"/>
            <a:ext cx="4736505" cy="2350833"/>
          </a:xfrm>
          <a:prstGeom prst="rect">
            <a:avLst/>
          </a:prstGeom>
        </p:spPr>
      </p:pic>
      <p:pic>
        <p:nvPicPr>
          <p:cNvPr id="2" name="Picture 12">
            <a:extLst>
              <a:ext uri="{FF2B5EF4-FFF2-40B4-BE49-F238E27FC236}">
                <a16:creationId xmlns:a16="http://schemas.microsoft.com/office/drawing/2014/main" id="{26B2C0F5-439B-D946-5B48-63A4BFFA75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05" y="1196176"/>
            <a:ext cx="4053019" cy="3415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5">
                <a:extLst>
                  <a:ext uri="{FF2B5EF4-FFF2-40B4-BE49-F238E27FC236}">
                    <a16:creationId xmlns:a16="http://schemas.microsoft.com/office/drawing/2014/main" id="{5ED9F372-3953-1C3C-F286-C4B190BB7228}"/>
                  </a:ext>
                </a:extLst>
              </p:cNvPr>
              <p:cNvSpPr txBox="1"/>
              <p:nvPr/>
            </p:nvSpPr>
            <p:spPr>
              <a:xfrm>
                <a:off x="3702165" y="4823845"/>
                <a:ext cx="54418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sz="11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1100" b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sz="1100" b="1" dirty="0"/>
                  <a:t> nanoparticle</a:t>
                </a:r>
                <a:r>
                  <a:rPr lang="en-US" altLang="zh-CN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Q. Huang,</a:t>
                </a:r>
                <a:r>
                  <a:rPr lang="en-US" altLang="zh-CN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altLang="zh-CN" sz="1000" b="0" i="1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CMS</a:t>
                </a:r>
                <a:r>
                  <a:rPr lang="en-US" altLang="zh-CN" sz="1000" b="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2023</a:t>
                </a:r>
                <a:r>
                  <a:rPr lang="en-US" altLang="zh-CN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endParaRPr lang="zh-CN" altLang="en-US" sz="1000" dirty="0"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文本框 15">
                <a:extLst>
                  <a:ext uri="{FF2B5EF4-FFF2-40B4-BE49-F238E27FC236}">
                    <a16:creationId xmlns:a16="http://schemas.microsoft.com/office/drawing/2014/main" id="{5ED9F372-3953-1C3C-F286-C4B190BB7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65" y="4823845"/>
                <a:ext cx="5441835" cy="261610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02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AF087-6940-3228-3B22-C68125C4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000" y="1009772"/>
            <a:ext cx="8640000" cy="3601512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1.	 Previous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2"/>
                <a:stretch>
                  <a:fillRect l="-2897" b="-32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2">
            <a:extLst>
              <a:ext uri="{FF2B5EF4-FFF2-40B4-BE49-F238E27FC236}">
                <a16:creationId xmlns:a16="http://schemas.microsoft.com/office/drawing/2014/main" id="{26B2C0F5-439B-D946-5B48-63A4BFFA7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05" y="1196176"/>
            <a:ext cx="4053019" cy="3415108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87E5B967-5121-751C-4C35-00AB52DA78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/>
          <a:stretch/>
        </p:blipFill>
        <p:spPr>
          <a:xfrm>
            <a:off x="832683" y="2758914"/>
            <a:ext cx="4006298" cy="1921140"/>
          </a:xfrm>
          <a:prstGeom prst="rect">
            <a:avLst/>
          </a:prstGeom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6F316A6D-00C6-872F-5406-8BD468E1E7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63"/>
          <a:stretch/>
        </p:blipFill>
        <p:spPr>
          <a:xfrm>
            <a:off x="1823852" y="872232"/>
            <a:ext cx="2023960" cy="1903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5">
                <a:extLst>
                  <a:ext uri="{FF2B5EF4-FFF2-40B4-BE49-F238E27FC236}">
                    <a16:creationId xmlns:a16="http://schemas.microsoft.com/office/drawing/2014/main" id="{B8F7768A-6BC8-AFB0-5BB0-5CB263C64A80}"/>
                  </a:ext>
                </a:extLst>
              </p:cNvPr>
              <p:cNvSpPr txBox="1"/>
              <p:nvPr/>
            </p:nvSpPr>
            <p:spPr>
              <a:xfrm>
                <a:off x="3702165" y="4823845"/>
                <a:ext cx="54418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b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sz="11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1100" b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sz="1100" b="1" dirty="0"/>
                  <a:t> nanoparticle</a:t>
                </a:r>
                <a:r>
                  <a:rPr lang="en-US" altLang="zh-CN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Q. Huang,</a:t>
                </a:r>
                <a:r>
                  <a:rPr lang="en-US" altLang="zh-CN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altLang="zh-CN" sz="1000" b="0" i="1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CMS</a:t>
                </a:r>
                <a:r>
                  <a:rPr lang="en-US" altLang="zh-CN" sz="1000" b="0" dirty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2023</a:t>
                </a:r>
                <a:r>
                  <a:rPr lang="en-US" altLang="zh-CN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endParaRPr lang="zh-CN" altLang="en-US" sz="1000" dirty="0"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文本框 15">
                <a:extLst>
                  <a:ext uri="{FF2B5EF4-FFF2-40B4-BE49-F238E27FC236}">
                    <a16:creationId xmlns:a16="http://schemas.microsoft.com/office/drawing/2014/main" id="{B8F7768A-6BC8-AFB0-5BB0-5CB263C6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165" y="4823845"/>
                <a:ext cx="5441835" cy="261610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0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AF087-6940-3228-3B22-C68125C4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2000" y="1009772"/>
            <a:ext cx="8640000" cy="3601512"/>
          </a:xfrm>
        </p:spPr>
        <p:txBody>
          <a:bodyPr/>
          <a:lstStyle/>
          <a:p>
            <a:r>
              <a:rPr lang="en-US" altLang="zh-CN" dirty="0"/>
              <a:t>Phase-field Modeling of polycrystalline nanoparticle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2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16C8BF6-9100-C875-FCC9-86128D41D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13"/>
          <a:stretch/>
        </p:blipFill>
        <p:spPr>
          <a:xfrm>
            <a:off x="5028307" y="1379545"/>
            <a:ext cx="3863693" cy="32836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0F1D44-9E4A-9E27-7DA9-591017851ABA}"/>
              </a:ext>
            </a:extLst>
          </p:cNvPr>
          <p:cNvSpPr txBox="1"/>
          <p:nvPr/>
        </p:nvSpPr>
        <p:spPr>
          <a:xfrm>
            <a:off x="4858563" y="4803747"/>
            <a:ext cx="4203180" cy="24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Cu-Li-Sn system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Fan Zhang,</a:t>
            </a:r>
            <a:r>
              <a:rPr lang="en-US" altLang="zh-CN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000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Journal of Alloys and Compounds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2019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E54690-5F22-95F5-ED61-9E60835C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31" y="1632174"/>
            <a:ext cx="2796000" cy="27783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7BEE64-0248-4016-706B-8DABFAFAB183}"/>
              </a:ext>
            </a:extLst>
          </p:cNvPr>
          <p:cNvCxnSpPr/>
          <p:nvPr/>
        </p:nvCxnSpPr>
        <p:spPr>
          <a:xfrm>
            <a:off x="6242671" y="2887579"/>
            <a:ext cx="2330688" cy="134753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E89962-F474-4E60-56F4-E038183CFDA8}"/>
              </a:ext>
            </a:extLst>
          </p:cNvPr>
          <p:cNvCxnSpPr>
            <a:cxnSpLocks/>
          </p:cNvCxnSpPr>
          <p:nvPr/>
        </p:nvCxnSpPr>
        <p:spPr>
          <a:xfrm>
            <a:off x="7012367" y="2894779"/>
            <a:ext cx="1553792" cy="134753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A322B-AFA8-B43F-5278-9D015EC33158}"/>
              </a:ext>
            </a:extLst>
          </p:cNvPr>
          <p:cNvCxnSpPr>
            <a:cxnSpLocks/>
          </p:cNvCxnSpPr>
          <p:nvPr/>
        </p:nvCxnSpPr>
        <p:spPr>
          <a:xfrm flipH="1" flipV="1">
            <a:off x="6552054" y="2365065"/>
            <a:ext cx="467513" cy="52251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B8A089-5089-9A14-2381-9E740608345A}"/>
              </a:ext>
            </a:extLst>
          </p:cNvPr>
          <p:cNvCxnSpPr>
            <a:cxnSpLocks/>
          </p:cNvCxnSpPr>
          <p:nvPr/>
        </p:nvCxnSpPr>
        <p:spPr>
          <a:xfrm flipV="1">
            <a:off x="6242671" y="2365065"/>
            <a:ext cx="309383" cy="52251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9A87F1-359E-E91C-76CB-BB2590EAFC6A}"/>
              </a:ext>
            </a:extLst>
          </p:cNvPr>
          <p:cNvCxnSpPr>
            <a:cxnSpLocks/>
          </p:cNvCxnSpPr>
          <p:nvPr/>
        </p:nvCxnSpPr>
        <p:spPr>
          <a:xfrm flipV="1">
            <a:off x="6552054" y="1540042"/>
            <a:ext cx="467513" cy="840225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4606BF-3195-D89B-1E96-EED525AD41E3}"/>
              </a:ext>
            </a:extLst>
          </p:cNvPr>
          <p:cNvCxnSpPr>
            <a:cxnSpLocks/>
          </p:cNvCxnSpPr>
          <p:nvPr/>
        </p:nvCxnSpPr>
        <p:spPr>
          <a:xfrm flipH="1" flipV="1">
            <a:off x="7019567" y="1540042"/>
            <a:ext cx="1523747" cy="2671161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52277-1A45-E190-F245-34F25BD61A96}"/>
              </a:ext>
            </a:extLst>
          </p:cNvPr>
          <p:cNvCxnSpPr>
            <a:cxnSpLocks/>
          </p:cNvCxnSpPr>
          <p:nvPr/>
        </p:nvCxnSpPr>
        <p:spPr>
          <a:xfrm flipV="1">
            <a:off x="6703308" y="1540042"/>
            <a:ext cx="309059" cy="1608794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26A698-B5AF-67EF-49A1-C899655565EC}"/>
              </a:ext>
            </a:extLst>
          </p:cNvPr>
          <p:cNvCxnSpPr>
            <a:cxnSpLocks/>
          </p:cNvCxnSpPr>
          <p:nvPr/>
        </p:nvCxnSpPr>
        <p:spPr>
          <a:xfrm flipH="1" flipV="1">
            <a:off x="7026767" y="1579470"/>
            <a:ext cx="381248" cy="1979247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</p:spPr>
            <p:txBody>
              <a:bodyPr/>
              <a:lstStyle/>
              <a:p>
                <a:r>
                  <a:rPr lang="en-US" altLang="zh-CN" dirty="0"/>
                  <a:t>Applying SBM to grand-potential equation</a:t>
                </a:r>
                <a:endParaRPr lang="en-US" altLang="zh-CN" i="1" dirty="0">
                  <a:effectLst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zh-CN" sz="1800" b="1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800" b="1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begChr m:val="{"/>
                        <m:endChr m:val="}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800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altLang="zh-CN" sz="1800" b="1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800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zh-CN" altLang="zh-CN" sz="1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p>
                        </m:sSub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3AF087-6940-3228-3B22-C68125C4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2000" y="1009772"/>
                <a:ext cx="8640000" cy="3601512"/>
              </a:xfrm>
              <a:blipFill>
                <a:blip r:embed="rId2"/>
                <a:stretch>
                  <a:fillRect t="-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0F40E-6C1F-E08C-DCE7-26C2AB2C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22.05.2023</a:t>
            </a:fld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FA150-FCA7-8E0B-A640-6253717B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2.	Current work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𝐂𝐮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𝐋𝐢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𝐒𝐧</m:t>
                    </m:r>
                  </m:oMath>
                </a14:m>
                <a:r>
                  <a:rPr lang="en-US" altLang="zh-CN" dirty="0"/>
                  <a:t> nanoparticle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标题 5">
                <a:extLst>
                  <a:ext uri="{FF2B5EF4-FFF2-40B4-BE49-F238E27FC236}">
                    <a16:creationId xmlns:a16="http://schemas.microsoft.com/office/drawing/2014/main" id="{EDFEB9D2-AEB8-5A09-4219-AD5582CD1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6000" y="296244"/>
                <a:ext cx="6525062" cy="575989"/>
              </a:xfrm>
              <a:blipFill>
                <a:blip r:embed="rId3"/>
                <a:stretch>
                  <a:fillRect l="-2897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8891482-FCF9-B0F3-761E-8BC4786CC78E}"/>
              </a:ext>
            </a:extLst>
          </p:cNvPr>
          <p:cNvSpPr txBox="1"/>
          <p:nvPr/>
        </p:nvSpPr>
        <p:spPr>
          <a:xfrm>
            <a:off x="4572000" y="4823845"/>
            <a:ext cx="44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Grand-potential equation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Abhik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Choudhury, PHYSICAL REVIEW E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2012</a:t>
            </a:r>
            <a:r>
              <a:rPr lang="en-US" altLang="zh-CN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zh-CN" altLang="en-US" sz="1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7CB301-47C4-55DA-FAC1-9AD783C6B493}"/>
              </a:ext>
            </a:extLst>
          </p:cNvPr>
          <p:cNvGrpSpPr/>
          <p:nvPr/>
        </p:nvGrpSpPr>
        <p:grpSpPr>
          <a:xfrm>
            <a:off x="5491235" y="1848942"/>
            <a:ext cx="3245126" cy="2832082"/>
            <a:chOff x="5491235" y="1848942"/>
            <a:chExt cx="3245126" cy="2832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634B88-13D2-012A-7078-BFC0CCC83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8" t="8512" r="1347" b="1458"/>
            <a:stretch/>
          </p:blipFill>
          <p:spPr>
            <a:xfrm>
              <a:off x="5491235" y="1848942"/>
              <a:ext cx="3245126" cy="283208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653486-B856-B902-70C4-9E153A06DFA7}"/>
                </a:ext>
              </a:extLst>
            </p:cNvPr>
            <p:cNvCxnSpPr/>
            <p:nvPr/>
          </p:nvCxnSpPr>
          <p:spPr>
            <a:xfrm flipH="1">
              <a:off x="5905786" y="2055681"/>
              <a:ext cx="270882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D518505-81C1-BC11-7ECB-5F67FD410464}"/>
                </a:ext>
              </a:extLst>
            </p:cNvPr>
            <p:cNvCxnSpPr/>
            <p:nvPr/>
          </p:nvCxnSpPr>
          <p:spPr>
            <a:xfrm flipH="1">
              <a:off x="5905785" y="4360014"/>
              <a:ext cx="2708825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E648A4-5B0A-D01E-2ADA-AFA1561316A1}"/>
                </a:ext>
              </a:extLst>
            </p:cNvPr>
            <p:cNvCxnSpPr/>
            <p:nvPr/>
          </p:nvCxnSpPr>
          <p:spPr>
            <a:xfrm>
              <a:off x="8330400" y="2055681"/>
              <a:ext cx="0" cy="2304333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6AE684-6B87-31D8-6506-90B7C3A4CC9D}"/>
                    </a:ext>
                  </a:extLst>
                </p:cNvPr>
                <p:cNvSpPr txBox="1"/>
                <p:nvPr/>
              </p:nvSpPr>
              <p:spPr>
                <a:xfrm>
                  <a:off x="6750865" y="3663430"/>
                  <a:ext cx="15795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=0.000041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6AE684-6B87-31D8-6506-90B7C3A4C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865" y="3663430"/>
                  <a:ext cx="157953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692" r="-307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6288A3-BC4F-D85E-1A30-3FFAAD48F2BA}"/>
              </a:ext>
            </a:extLst>
          </p:cNvPr>
          <p:cNvGrpSpPr/>
          <p:nvPr/>
        </p:nvGrpSpPr>
        <p:grpSpPr>
          <a:xfrm>
            <a:off x="390701" y="1845381"/>
            <a:ext cx="4622601" cy="2861754"/>
            <a:chOff x="390701" y="1845381"/>
            <a:chExt cx="4622601" cy="286175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359C99-0D8A-F58B-0D97-F12D444E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39" y="1855028"/>
              <a:ext cx="1402989" cy="140298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B23FA7E-315A-179D-36CD-7E9C93A7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0206" y="1855028"/>
              <a:ext cx="1402989" cy="140298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5079270-3D69-36D9-06EC-682D07C48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0313" y="1857554"/>
              <a:ext cx="1402989" cy="140742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60B6D14-9597-5095-8327-761CCC4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639" y="3299706"/>
              <a:ext cx="1402989" cy="140742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82C19EC-1A04-4FA4-2323-71B1583D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7361" y="3299706"/>
              <a:ext cx="1407436" cy="140298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114FD2E-8ED4-EBE4-864B-7C75185E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10314" y="3295260"/>
              <a:ext cx="1402988" cy="140743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691E5D-BFCC-683E-4CBC-30C9377CDB95}"/>
                </a:ext>
              </a:extLst>
            </p:cNvPr>
            <p:cNvSpPr txBox="1"/>
            <p:nvPr/>
          </p:nvSpPr>
          <p:spPr>
            <a:xfrm>
              <a:off x="396833" y="1845382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FF18A2-63D3-6429-6E65-8A5B26D39BD2}"/>
                </a:ext>
              </a:extLst>
            </p:cNvPr>
            <p:cNvSpPr txBox="1"/>
            <p:nvPr/>
          </p:nvSpPr>
          <p:spPr>
            <a:xfrm>
              <a:off x="2028193" y="1845381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8B1128-B765-7860-7FF9-784F171EF88C}"/>
                </a:ext>
              </a:extLst>
            </p:cNvPr>
            <p:cNvSpPr txBox="1"/>
            <p:nvPr/>
          </p:nvSpPr>
          <p:spPr>
            <a:xfrm>
              <a:off x="3586821" y="1862932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4EFC19-3F02-8AE4-A5AE-1A7A22226D9F}"/>
                </a:ext>
              </a:extLst>
            </p:cNvPr>
            <p:cNvSpPr txBox="1"/>
            <p:nvPr/>
          </p:nvSpPr>
          <p:spPr>
            <a:xfrm>
              <a:off x="390701" y="3295436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(d)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21B779-85C9-226A-EC85-2236998EF515}"/>
                </a:ext>
              </a:extLst>
            </p:cNvPr>
            <p:cNvSpPr txBox="1"/>
            <p:nvPr/>
          </p:nvSpPr>
          <p:spPr>
            <a:xfrm>
              <a:off x="2028193" y="3295260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02B728-C589-C8BA-FFB9-4829CD1F1B78}"/>
                </a:ext>
              </a:extLst>
            </p:cNvPr>
            <p:cNvSpPr txBox="1"/>
            <p:nvPr/>
          </p:nvSpPr>
          <p:spPr>
            <a:xfrm>
              <a:off x="3586821" y="3295259"/>
              <a:ext cx="416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(f)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054BE-77F0-1DAB-99DC-6190D41154A4}"/>
                  </a:ext>
                </a:extLst>
              </p:cNvPr>
              <p:cNvSpPr txBox="1"/>
              <p:nvPr/>
            </p:nvSpPr>
            <p:spPr>
              <a:xfrm>
                <a:off x="390701" y="2915193"/>
                <a:ext cx="970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600" i="1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600" i="1" kern="1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160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1600" b="0" i="1" kern="100" smtClean="0">
                          <a:solidFill>
                            <a:srgbClr val="FFFF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0.9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8054BE-77F0-1DAB-99DC-6190D4115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1" y="2915193"/>
                <a:ext cx="970099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041336"/>
      </p:ext>
    </p:extLst>
  </p:cSld>
  <p:clrMapOvr>
    <a:masterClrMapping/>
  </p:clrMapOvr>
</p:sld>
</file>

<file path=ppt/theme/theme1.xml><?xml version="1.0" encoding="utf-8"?>
<a:theme xmlns:a="http://schemas.openxmlformats.org/drawingml/2006/main" name="1_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6049</TotalTime>
  <Words>1217</Words>
  <Application>Microsoft Office PowerPoint</Application>
  <PresentationFormat>自定义</PresentationFormat>
  <Paragraphs>289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Open Sans</vt:lpstr>
      <vt:lpstr>Times New Roman</vt:lpstr>
      <vt:lpstr>1_Design1</vt:lpstr>
      <vt:lpstr>1_Custom Design</vt:lpstr>
      <vt:lpstr>Custom Design</vt:lpstr>
      <vt:lpstr>PowerPoint 演示文稿</vt:lpstr>
      <vt:lpstr>1.  Previous work – 〖Li〗_x Sn nanoparticle</vt:lpstr>
      <vt:lpstr>1.  Previous work – 〖Li〗_x Sn nanoparticle</vt:lpstr>
      <vt:lpstr>1.  Previous work – 〖Li〗_x Sn nanoparticle</vt:lpstr>
      <vt:lpstr>1.  Previous work – 〖Li〗_x Sn nanoparticle</vt:lpstr>
      <vt:lpstr>1.  Previous work – 〖Li〗_x Sn nanoparticle</vt:lpstr>
      <vt:lpstr>1.  Previous work – 〖Li〗_x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2. Current work – 〖Cu〗_x 〖Li〗_y Sn nanoparticle</vt:lpstr>
      <vt:lpstr>4.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黄 奇</cp:lastModifiedBy>
  <cp:revision>309</cp:revision>
  <dcterms:created xsi:type="dcterms:W3CDTF">2017-12-07T14:50:50Z</dcterms:created>
  <dcterms:modified xsi:type="dcterms:W3CDTF">2023-05-22T15:40:19Z</dcterms:modified>
</cp:coreProperties>
</file>